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4"/>
  </p:notesMasterIdLst>
  <p:sldIdLst>
    <p:sldId id="256" r:id="rId2"/>
    <p:sldId id="350" r:id="rId3"/>
    <p:sldId id="351" r:id="rId4"/>
    <p:sldId id="352" r:id="rId5"/>
    <p:sldId id="353" r:id="rId6"/>
    <p:sldId id="35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393" r:id="rId46"/>
    <p:sldId id="394" r:id="rId47"/>
    <p:sldId id="395" r:id="rId48"/>
    <p:sldId id="396" r:id="rId49"/>
    <p:sldId id="397" r:id="rId50"/>
    <p:sldId id="398" r:id="rId51"/>
    <p:sldId id="399" r:id="rId52"/>
    <p:sldId id="400" r:id="rId53"/>
    <p:sldId id="401" r:id="rId54"/>
    <p:sldId id="402" r:id="rId55"/>
    <p:sldId id="403" r:id="rId56"/>
    <p:sldId id="404" r:id="rId57"/>
    <p:sldId id="405" r:id="rId58"/>
    <p:sldId id="406" r:id="rId59"/>
    <p:sldId id="407" r:id="rId60"/>
    <p:sldId id="408" r:id="rId61"/>
    <p:sldId id="409" r:id="rId62"/>
    <p:sldId id="410" r:id="rId63"/>
    <p:sldId id="411" r:id="rId64"/>
    <p:sldId id="412" r:id="rId65"/>
    <p:sldId id="413" r:id="rId66"/>
    <p:sldId id="414" r:id="rId67"/>
    <p:sldId id="415" r:id="rId68"/>
    <p:sldId id="416" r:id="rId69"/>
    <p:sldId id="417" r:id="rId70"/>
    <p:sldId id="418" r:id="rId71"/>
    <p:sldId id="419" r:id="rId72"/>
    <p:sldId id="420" r:id="rId73"/>
    <p:sldId id="421" r:id="rId74"/>
    <p:sldId id="422" r:id="rId75"/>
    <p:sldId id="424" r:id="rId76"/>
    <p:sldId id="423" r:id="rId77"/>
    <p:sldId id="425" r:id="rId78"/>
    <p:sldId id="426" r:id="rId79"/>
    <p:sldId id="427" r:id="rId80"/>
    <p:sldId id="428" r:id="rId81"/>
    <p:sldId id="429" r:id="rId82"/>
    <p:sldId id="430" r:id="rId83"/>
    <p:sldId id="431" r:id="rId84"/>
    <p:sldId id="432" r:id="rId85"/>
    <p:sldId id="433" r:id="rId86"/>
    <p:sldId id="434" r:id="rId87"/>
    <p:sldId id="435" r:id="rId88"/>
    <p:sldId id="436" r:id="rId89"/>
    <p:sldId id="437" r:id="rId90"/>
    <p:sldId id="438" r:id="rId91"/>
    <p:sldId id="439" r:id="rId92"/>
    <p:sldId id="440" r:id="rId93"/>
    <p:sldId id="441" r:id="rId94"/>
    <p:sldId id="442" r:id="rId95"/>
    <p:sldId id="443" r:id="rId96"/>
    <p:sldId id="444" r:id="rId97"/>
    <p:sldId id="445" r:id="rId98"/>
    <p:sldId id="446" r:id="rId99"/>
    <p:sldId id="447" r:id="rId100"/>
    <p:sldId id="448" r:id="rId101"/>
    <p:sldId id="449" r:id="rId102"/>
    <p:sldId id="450" r:id="rId103"/>
    <p:sldId id="451" r:id="rId104"/>
    <p:sldId id="452" r:id="rId105"/>
    <p:sldId id="453" r:id="rId106"/>
    <p:sldId id="454" r:id="rId107"/>
    <p:sldId id="455" r:id="rId108"/>
    <p:sldId id="456" r:id="rId109"/>
    <p:sldId id="457" r:id="rId110"/>
    <p:sldId id="458" r:id="rId111"/>
    <p:sldId id="459" r:id="rId112"/>
    <p:sldId id="460" r:id="rId11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5FB"/>
    <a:srgbClr val="E9DF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9" autoAdjust="0"/>
    <p:restoredTop sz="94660"/>
  </p:normalViewPr>
  <p:slideViewPr>
    <p:cSldViewPr>
      <p:cViewPr varScale="1">
        <p:scale>
          <a:sx n="158" d="100"/>
          <a:sy n="158" d="100"/>
        </p:scale>
        <p:origin x="12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2:59.12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0 115,'367'18,"-38"5,-192-15,24 3,-33-1,192-8,-146-5,624 3,-745-3,98-18,-94 11,80-3,-83 11,1-1,96-20,-85 13,0 2,1 4,113 7,-46 0,213-20,119 9,-266 11,2942-3,-2966-16,-113 8,-21 4,202-15,-89 8,-16 0,558 10,-335 2,-306 2,95 17,16 1,-47-16,119 10,-116-1,158-1,-91-1,-24-1,350-12,-287-22,31 1,-198 22,-19 1,-1-2,85-12,-81 6,1 3,0 1,60 5,-23 0,738-2,-676 12,-7 0,384-11,-243-2,-137 12,8 1,-132-13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04:18:24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51 24575,'1'-1'0,"-1"0"0,1-1 0,-1 1 0,1 0 0,0 0 0,-1 0 0,1 1 0,0-1 0,0 0 0,0 0 0,0 0 0,0 1 0,0-1 0,0 0 0,0 1 0,0-1 0,0 1 0,0-1 0,0 1 0,2-1 0,30-10 0,-27 9 0,27-5 0,0 1 0,0 2 0,1 1 0,-1 2 0,50 4 0,-4-1 0,-70-1 0,0 0 0,-1 0 0,1 1 0,-1 0 0,1 0 0,-1 1 0,0 0 0,11 6 0,61 39 0,-52-30 0,-23-15 0,1 0 0,0 1 0,-1 0 0,0 0 0,0 0 0,0 0 0,0 1 0,-1-1 0,0 1 0,0 1 0,0-1 0,-1 0 0,1 1 0,-1 0 0,0 0 0,-1 0 0,0 0 0,0 0 0,0 0 0,-1 1 0,1-1 0,-2 0 0,1 1 0,-1-1 0,0 1 0,0-1 0,-2 11 0,0 266 0,-1 24 0,-8-221 0,7-60 0,0 0 0,1 45 0,3-61 0,1-1 0,1 0 0,-1 0 0,1 0 0,1 0 0,0 0 0,0-1 0,1 1 0,0-1 0,0 0 0,9 13 0,3 2 0,1-2 0,1 0 0,1-1 0,30 25 0,-38-37 0,0 0 0,1-1 0,-1 0 0,2-1 0,-1 0 0,1-1 0,0 0 0,0-1 0,0 0 0,25 2 0,83 14 0,-70-10 0,63 4 0,-149-12 0,0 2 0,0 2 0,1 0 0,-61 22 0,-8 1 0,82-25 0,-1 1 0,2 1 0,-1 1 0,1 1 0,0 0 0,0 2 0,1 0 0,1 1 0,0 1 0,0 1 0,1 0 0,-17 18 0,24-19 0,-1 1 0,1 0 0,1 0 0,1 1 0,0 0 0,0 0 0,1 1 0,1 0 0,1 1 0,-5 18 0,8-24 0,-12 54 0,2 1 0,3 0 0,0 70 0,9-120 0,2 31 0,-3-1 0,-1 0 0,-2 0 0,-19 79 0,8-66 0,9-34 0,0 0 0,-1-1 0,-1 0 0,-2-1 0,-16 31 0,16-39 0,0 0 0,0-1 0,-1 0 0,-1 0 0,0-2 0,-1 1 0,0-2 0,-1 1 0,0-2 0,-1 0 0,1-1 0,-2 0 0,1-1 0,-1-1 0,0 0 0,0-2 0,-1 1 0,-16 1 0,-37 15 0,58-16 0,0 0 0,0-1 0,-1-1 0,1 0 0,-17 1 0,-179-3 87,98-2-1539,91 1-5374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04:18:27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1982 24575,'8'-1'0,"-1"0"0,0-1 0,0 0 0,0 0 0,0-1 0,0 0 0,0 0 0,-1-1 0,8-5 0,13-5 0,892-356 0,-657 282 0,442-168 0,-417 140 0,449-119 0,35 48 0,148-38 0,-34-72 0,-762 252 0,-100 37-100,228-95-1165,-237 95-5561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04:18:24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51 24575,'1'-1'0,"-1"0"0,1-1 0,-1 1 0,1 0 0,0 0 0,-1 0 0,1 1 0,0-1 0,0 0 0,0 0 0,0 0 0,0 1 0,0-1 0,0 0 0,0 1 0,0-1 0,0 1 0,0-1 0,0 1 0,2-1 0,30-10 0,-27 9 0,27-5 0,0 1 0,0 2 0,1 1 0,-1 2 0,50 4 0,-4-1 0,-70-1 0,0 0 0,-1 0 0,1 1 0,-1 0 0,1 0 0,-1 1 0,0 0 0,11 6 0,61 39 0,-52-30 0,-23-15 0,1 0 0,0 1 0,-1 0 0,0 0 0,0 0 0,0 0 0,0 1 0,-1-1 0,0 1 0,0 1 0,0-1 0,-1 0 0,1 1 0,-1 0 0,0 0 0,-1 0 0,0 0 0,0 0 0,0 0 0,-1 1 0,1-1 0,-2 0 0,1 1 0,-1-1 0,0 1 0,0-1 0,-2 11 0,0 266 0,-1 24 0,-8-221 0,7-60 0,0 0 0,1 45 0,3-61 0,1-1 0,1 0 0,-1 0 0,1 0 0,1 0 0,0 0 0,0-1 0,1 1 0,0-1 0,0 0 0,9 13 0,3 2 0,1-2 0,1 0 0,1-1 0,30 25 0,-38-37 0,0 0 0,1-1 0,-1 0 0,2-1 0,-1 0 0,1-1 0,0 0 0,0-1 0,0 0 0,25 2 0,83 14 0,-70-10 0,63 4 0,-149-12 0,0 2 0,0 2 0,1 0 0,-61 22 0,-8 1 0,82-25 0,-1 1 0,2 1 0,-1 1 0,1 1 0,0 0 0,0 2 0,1 0 0,1 1 0,0 1 0,0 1 0,1 0 0,-17 18 0,24-19 0,-1 1 0,1 0 0,1 0 0,1 1 0,0 0 0,0 0 0,1 1 0,1 0 0,1 1 0,-5 18 0,8-24 0,-12 54 0,2 1 0,3 0 0,0 70 0,9-120 0,2 31 0,-3-1 0,-1 0 0,-2 0 0,-19 79 0,8-66 0,9-34 0,0 0 0,-1-1 0,-1 0 0,-2-1 0,-16 31 0,16-39 0,0 0 0,0-1 0,-1 0 0,-1 0 0,0-2 0,-1 1 0,0-2 0,-1 1 0,0-2 0,-1 0 0,1-1 0,-2 0 0,1-1 0,-1-1 0,0 0 0,0-2 0,-1 1 0,-16 1 0,-37 15 0,58-16 0,0 0 0,0-1 0,-1-1 0,1 0 0,-17 1 0,-179-3 87,98-2-1539,91 1-5374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04:18:27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1982 24575,'8'-1'0,"-1"0"0,0-1 0,0 0 0,0 0 0,0-1 0,0 0 0,0 0 0,-1-1 0,8-5 0,13-5 0,892-356 0,-657 282 0,442-168 0,-417 140 0,449-119 0,35 48 0,148-38 0,-34-72 0,-762 252 0,-100 37-100,228-95-1165,-237 95-5561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04:18:55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51 24575,'1'-1'0,"-1"0"0,1-1 0,-1 1 0,1 0 0,0 0 0,-1 0 0,1 1 0,0-1 0,0 0 0,0 0 0,0 0 0,0 1 0,0-1 0,0 0 0,0 1 0,0-1 0,0 1 0,0-1 0,0 1 0,2-1 0,30-10 0,-27 9 0,27-5 0,0 1 0,0 2 0,1 1 0,-1 2 0,50 4 0,-4-1 0,-70-1 0,0 0 0,-1 0 0,1 1 0,-1 0 0,1 0 0,-1 1 0,0 0 0,11 6 0,61 39 0,-52-30 0,-23-15 0,1 0 0,0 1 0,-1 0 0,0 0 0,0 0 0,0 0 0,0 1 0,-1-1 0,0 1 0,0 1 0,0-1 0,-1 0 0,1 1 0,-1 0 0,0 0 0,-1 0 0,0 0 0,0 0 0,0 0 0,-1 1 0,1-1 0,-2 0 0,1 1 0,-1-1 0,0 1 0,0-1 0,-2 11 0,0 266 0,-1 24 0,-8-221 0,7-60 0,0 0 0,1 45 0,3-61 0,1-1 0,1 0 0,-1 0 0,1 0 0,1 0 0,0 0 0,0-1 0,1 1 0,0-1 0,0 0 0,9 13 0,3 2 0,1-2 0,1 0 0,1-1 0,30 25 0,-38-37 0,0 0 0,1-1 0,-1 0 0,2-1 0,-1 0 0,1-1 0,0 0 0,0-1 0,0 0 0,25 2 0,83 14 0,-70-10 0,63 4 0,-149-12 0,0 2 0,0 2 0,1 0 0,-61 22 0,-8 1 0,82-25 0,-1 1 0,2 1 0,-1 1 0,1 1 0,0 0 0,0 2 0,1 0 0,1 1 0,0 1 0,0 1 0,1 0 0,-17 18 0,24-19 0,-1 1 0,1 0 0,1 0 0,1 1 0,0 0 0,0 0 0,1 1 0,1 0 0,1 1 0,-5 18 0,8-24 0,-12 54 0,2 1 0,3 0 0,0 70 0,9-120 0,2 31 0,-3-1 0,-1 0 0,-2 0 0,-19 79 0,8-66 0,9-34 0,0 0 0,-1-1 0,-1 0 0,-2-1 0,-16 31 0,16-39 0,0 0 0,0-1 0,-1 0 0,-1 0 0,0-2 0,-1 1 0,0-2 0,-1 1 0,0-2 0,-1 0 0,1-1 0,-2 0 0,1-1 0,-1-1 0,0 0 0,0-2 0,-1 1 0,-16 1 0,-37 15 0,58-16 0,0 0 0,0-1 0,-1-1 0,1 0 0,-17 1 0,-179-3 87,98-2-1539,91 1-5374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04:18:55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1982 24575,'8'-1'0,"-1"0"0,0-1 0,0 0 0,0 0 0,0-1 0,0 0 0,0 0 0,-1-1 0,8-5 0,13-5 0,892-356 0,-657 282 0,442-168 0,-417 140 0,449-119 0,35 48 0,148-38 0,-34-72 0,-762 252 0,-100 37-100,228-95-1165,-237 95-5561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3:02.537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48,'527'2,"568"-4,-712-9,150-1,1378 12,-1632 12,19 0,953-13,-1115-10,-12-1,-74 11,297-15,103 8,-256 11,1893-3,-1622 23,36 0,-375-23,-14 2,149-19,-145 7,204 8,-157 5,45-4,173 3,-338 1,-16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3:04.37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25,'410'-17,"71"9,-279 11,-67-3,-116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2:59.12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0 115,'367'18,"-38"5,-192-15,24 3,-33-1,192-8,-146-5,624 3,-745-3,98-18,-94 11,80-3,-83 11,1-1,96-20,-85 13,0 2,1 4,113 7,-46 0,213-20,119 9,-266 11,2942-3,-2966-16,-113 8,-21 4,202-15,-89 8,-16 0,558 10,-335 2,-306 2,95 17,16 1,-47-16,119 10,-116-1,158-1,-91-1,-24-1,350-12,-287-22,31 1,-198 22,-19 1,-1-2,85-12,-81 6,1 3,0 1,60 5,-23 0,738-2,-676 12,-7 0,384-11,-243-2,-137 12,8 1,-132-13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3:02.537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48,'527'2,"568"-4,-712-9,150-1,1378 12,-1632 12,19 0,953-13,-1115-10,-12-1,-74 11,297-15,103 8,-256 11,1893-3,-1622 23,36 0,-375-23,-14 2,149-19,-145 7,204 8,-157 5,45-4,173 3,-338 1,-16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3:04.37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25,'410'-17,"71"9,-279 11,-67-3,-116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42:44.8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1,'5127'0,"-5107"0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17:55:37.79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26,'270'-2,"286"5,-402 7,96 3,-66-2,2 1,1930-14,-1126 3,-749-16,-135 6,-20-2,-48 6,53-2,159-9,-131 8,141 8,-97 3,145-5,335 5,-583 2,60 12,-67-7,104 4,-30-3,-5-1,229-12,130 4,-246 21,-137-11,104 0,17-2,7 1,-208-11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9:11:44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1910 24575,'1'-2'0,"-1"0"0,1 0 0,-1 0 0,1 0 0,0 0 0,0 0 0,0 0 0,0 0 0,0 1 0,0-1 0,1 0 0,-1 1 0,1-1 0,-1 1 0,1-1 0,-1 1 0,1 0 0,0-1 0,3-1 0,39-19 0,-40 20 0,113-43 0,143-35 0,-228 71 0,74-22 0,116-52 0,-57 20 0,-88 36 0,79-41 0,129-55 0,-106 49 0,72-15 0,1-1 0,-197 69 0,105-26 0,-7 4 0,109-53 0,349-181 0,-514 230 0,-43 22 0,71-45 0,28-31 0,-91 64 0,-45 29 0,-1-1 0,0-1 0,0-1 0,-1 0 0,0-1 0,23-26 0,9-5 0,-39 37 0,0-1 0,0 0 0,0 0 0,-1-1 0,8-10 0,-14 15 0,1 0 0,0 1 0,0-1 0,0 1 0,0 0 0,0-1 0,0 1 0,1 0 0,-1 0 0,1 1 0,-1-1 0,1 0 0,0 1 0,5-3 0,-8 4 0,1 0 0,-1 0 0,1 0 0,-1 0 0,1 0 0,-1 0 0,1 0 0,-1 0 0,1 1 0,-1-1 0,1 0 0,-1 0 0,0 0 0,1 0 0,-1 1 0,1-1 0,-1 0 0,0 0 0,1 1 0,-1-1 0,1 0 0,-1 1 0,0-1 0,1 0 0,-1 1 0,0-1 0,0 1 0,1-1 0,-1 0 0,0 1 0,0 0 0,0 30 0,-40 115 0,-2 11 0,1-6 0,37-139 0,2-6 0,0-9 0,0-18 0,4-31 0,18-39 0,57-157 0,-73 239 0,18-57 0,-21 60 0,1 1 0,-1-1 0,0 0 0,-1 0 0,1 1 0,-1-1 0,0 0 0,-2-11 0,1 14 0,0 1 0,0 0 0,0 0 0,-1 0 0,1 0 0,-1 1 0,1-1 0,-1 0 0,0 1 0,1-1 0,-1 1 0,0-1 0,0 1 0,0 0 0,0 0 0,-1 0 0,1 0 0,0 0 0,0 0 0,0 1 0,-1-1 0,1 1 0,0 0 0,-1-1 0,-3 1 0,-72 2 0,56 0 0,-34 2 0,-83 19 0,54-8 0,21-10 0,-109-5 0,142-1 0,557 1 0,-504-1 0,-19 1 0,0-1 0,-1 1 0,1 0 0,0 0 0,-1 0 0,1 0 0,-1 1 0,1-1 0,0 1 0,-1-1 0,5 3 0,-6-2 0,1 1 0,-1-1 0,0 1 0,0 0 0,0-1 0,0 1 0,0 0 0,0-1 0,0 1 0,-1 0 0,1 0 0,-1 0 0,1 0 0,-1 0 0,0 0 0,0 0 0,0 0 0,0 0 0,0 0 0,-1 3 0,-3 612 0,-16-706 0,19-97 0,-1-19 0,2 203 0,-1 0 0,1-1 0,-1 1 0,0-1 0,0 1 0,0 0 0,0 0 0,0-1 0,0 1 0,-1 0 0,1 0 0,-1 0 0,1 0 0,-1 1 0,0-1 0,1 0 0,-1 1 0,0-1 0,0 1 0,-1 0 0,1-1 0,0 1 0,0 0 0,0 0 0,-1 1 0,1-1 0,-1 0 0,1 1 0,0-1 0,-5 1 0,-10-2 0,0 2 0,0 0 0,-27 3 0,13-1 0,-13 0 0,-162-3 0,195-1 0,0-1 0,0 0 0,0 0 0,1-1 0,-1 0 0,1-1 0,0 0 0,-14-10 0,-23-12 0,46 27 0,1 0 0,-1 0 0,1 0 0,-1 0 0,1 0 0,-1 0 0,0 0 0,1 0 0,-1-1 0,1 1 0,-1 0 0,1 0 0,-1-1 0,1 1 0,-1 0 0,1-1 0,0 1 0,-1 0 0,1-1 0,-1 1 0,1-1 0,0 1 0,-1-1 0,1 1 0,0-1 0,0 1 0,-1-1 0,1 1 0,0-1 0,0 1 0,0-1 0,0 0 0,0 1 0,0-1 0,-1 0 0,23-5 0,47 4 0,-62 2 0,124-1 0,106 4 0,-233-2 0,-1-1 0,1 1 0,-1 0 0,1 0 0,-1 0 0,0 1 0,1-1 0,-1 1 0,0 0 0,0 0 0,0 0 0,0 0 0,-1 0 0,1 1 0,0-1 0,-1 1 0,0 0 0,1 0 0,-1-1 0,-1 1 0,1 1 0,0-1 0,-1 0 0,3 6 0,1 9 0,0 0 0,-1 0 0,4 33 0,1 4 0,-2-16-9,-2 0 0,-2 0 0,-1 0 0,-5 63 0,1-10-1311,2-73-5506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9/30/2024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9/30/2024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9/30/2024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9/30/2024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9/30/2024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4/132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11.xml"/><Relationship Id="rId4" Type="http://schemas.openxmlformats.org/officeDocument/2006/relationships/image" Target="../media/image3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customXml" Target="../ink/ink13.xml"/><Relationship Id="rId4" Type="http://schemas.openxmlformats.org/officeDocument/2006/relationships/image" Target="../media/image4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5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8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customXml" Target="../ink/ink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990600"/>
            <a:ext cx="108966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132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spc="-204" dirty="0">
                <a:latin typeface="Arial" panose="020B0604020202020204" pitchFamily="34" charset="0"/>
                <a:cs typeface="Arial" panose="020B0604020202020204" pitchFamily="34" charset="0"/>
              </a:rPr>
              <a:t>Basic Data Structures and Algorithms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893060" y="2971800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Growth Rates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r>
              <a:rPr lang="en-US" sz="2800" spc="-20" dirty="0">
                <a:latin typeface="Calibri"/>
                <a:cs typeface="Calibri"/>
              </a:rPr>
              <a:t>&amp; Iliana </a:t>
            </a:r>
            <a:r>
              <a:rPr lang="en-US" sz="2800" spc="-20" dirty="0" err="1">
                <a:latin typeface="Calibri"/>
                <a:cs typeface="Calibri"/>
              </a:rPr>
              <a:t>Castillon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829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https://www.cs.montana.edu/pearsall/classes/fall2024/132/main.html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4FBB9C-E24D-3808-E2F6-648CFB44AAC2}"/>
              </a:ext>
            </a:extLst>
          </p:cNvPr>
          <p:cNvSpPr txBox="1"/>
          <p:nvPr/>
        </p:nvSpPr>
        <p:spPr>
          <a:xfrm>
            <a:off x="6759620" y="6511579"/>
            <a:ext cx="3268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*All images are stolen from the internet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5DE74A-F211-6815-2E22-6215ABB132C9}"/>
              </a:ext>
            </a:extLst>
          </p:cNvPr>
          <p:cNvSpPr txBox="1"/>
          <p:nvPr/>
        </p:nvSpPr>
        <p:spPr>
          <a:xfrm>
            <a:off x="5943600" y="2828290"/>
            <a:ext cx="57177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much kitchen </a:t>
            </a:r>
            <a:r>
              <a:rPr lang="en-US" sz="2800" b="1" dirty="0"/>
              <a:t>space</a:t>
            </a:r>
            <a:r>
              <a:rPr lang="en-US" sz="2800" dirty="0"/>
              <a:t> is needed to make the cake?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What if the cake needed is really big?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3B3543-EC4B-625B-4596-114645593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27" y="2756610"/>
            <a:ext cx="5017573" cy="293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360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57B94-6307-A34F-3068-C42FACBB7B02}"/>
              </a:ext>
            </a:extLst>
          </p:cNvPr>
          <p:cNvSpPr txBox="1"/>
          <p:nvPr/>
        </p:nvSpPr>
        <p:spPr>
          <a:xfrm>
            <a:off x="152400" y="677263"/>
            <a:ext cx="6718663" cy="563231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//function to check if a given number is prime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==1||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=2;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(String[]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50;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 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}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	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02DFD-4607-2B06-FC13-094092C36DF1}"/>
              </a:ext>
            </a:extLst>
          </p:cNvPr>
          <p:cNvSpPr txBox="1"/>
          <p:nvPr/>
        </p:nvSpPr>
        <p:spPr>
          <a:xfrm>
            <a:off x="6965821" y="99060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algorithm generates prime numbers up to 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FFCAEF-79E5-600E-5CA7-218DD681871F}"/>
              </a:ext>
            </a:extLst>
          </p:cNvPr>
          <p:cNvCxnSpPr>
            <a:cxnSpLocks/>
          </p:cNvCxnSpPr>
          <p:nvPr/>
        </p:nvCxnSpPr>
        <p:spPr>
          <a:xfrm flipH="1">
            <a:off x="4343400" y="4419600"/>
            <a:ext cx="2819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743CB2-5812-AAF0-13F2-455DF76F9804}"/>
              </a:ext>
            </a:extLst>
          </p:cNvPr>
          <p:cNvSpPr txBox="1"/>
          <p:nvPr/>
        </p:nvSpPr>
        <p:spPr>
          <a:xfrm>
            <a:off x="7162800" y="4234934"/>
            <a:ext cx="382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all possible values up to </a:t>
            </a:r>
            <a:r>
              <a:rPr lang="en-US" b="1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052714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57B94-6307-A34F-3068-C42FACBB7B02}"/>
              </a:ext>
            </a:extLst>
          </p:cNvPr>
          <p:cNvSpPr txBox="1"/>
          <p:nvPr/>
        </p:nvSpPr>
        <p:spPr>
          <a:xfrm>
            <a:off x="152400" y="677263"/>
            <a:ext cx="6718663" cy="563231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//function to check if a given number is prime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==1||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=2;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(String[]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50;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 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}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	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02DFD-4607-2B06-FC13-094092C36DF1}"/>
              </a:ext>
            </a:extLst>
          </p:cNvPr>
          <p:cNvSpPr txBox="1"/>
          <p:nvPr/>
        </p:nvSpPr>
        <p:spPr>
          <a:xfrm>
            <a:off x="6965821" y="99060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algorithm generates prime numbers up to 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FFCAEF-79E5-600E-5CA7-218DD681871F}"/>
              </a:ext>
            </a:extLst>
          </p:cNvPr>
          <p:cNvCxnSpPr>
            <a:cxnSpLocks/>
          </p:cNvCxnSpPr>
          <p:nvPr/>
        </p:nvCxnSpPr>
        <p:spPr>
          <a:xfrm flipH="1">
            <a:off x="4343400" y="4419600"/>
            <a:ext cx="2819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743CB2-5812-AAF0-13F2-455DF76F9804}"/>
              </a:ext>
            </a:extLst>
          </p:cNvPr>
          <p:cNvSpPr txBox="1"/>
          <p:nvPr/>
        </p:nvSpPr>
        <p:spPr>
          <a:xfrm>
            <a:off x="7162800" y="4234934"/>
            <a:ext cx="382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all possible values up to </a:t>
            </a:r>
            <a:r>
              <a:rPr lang="en-US" b="1" dirty="0"/>
              <a:t>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2F4D89-2B44-0F49-E19C-0931F512D3D2}"/>
              </a:ext>
            </a:extLst>
          </p:cNvPr>
          <p:cNvCxnSpPr>
            <a:cxnSpLocks/>
          </p:cNvCxnSpPr>
          <p:nvPr/>
        </p:nvCxnSpPr>
        <p:spPr>
          <a:xfrm flipH="1">
            <a:off x="4876800" y="1981200"/>
            <a:ext cx="2819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842E646-8431-1AC9-EBEE-02185F733D92}"/>
              </a:ext>
            </a:extLst>
          </p:cNvPr>
          <p:cNvSpPr txBox="1"/>
          <p:nvPr/>
        </p:nvSpPr>
        <p:spPr>
          <a:xfrm>
            <a:off x="7772400" y="1720441"/>
            <a:ext cx="2819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every possible factor of a value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89922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57B94-6307-A34F-3068-C42FACBB7B02}"/>
              </a:ext>
            </a:extLst>
          </p:cNvPr>
          <p:cNvSpPr txBox="1"/>
          <p:nvPr/>
        </p:nvSpPr>
        <p:spPr>
          <a:xfrm>
            <a:off x="152400" y="677263"/>
            <a:ext cx="6718663" cy="563231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//function to check if a given number is prime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==1||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=2;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(String[]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50;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 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}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	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02DFD-4607-2B06-FC13-094092C36DF1}"/>
              </a:ext>
            </a:extLst>
          </p:cNvPr>
          <p:cNvSpPr txBox="1"/>
          <p:nvPr/>
        </p:nvSpPr>
        <p:spPr>
          <a:xfrm>
            <a:off x="6965821" y="99060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algorithm generates prime numbers up to 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EBAEA5-1AC5-4D22-7936-7F4DBF65F789}"/>
              </a:ext>
            </a:extLst>
          </p:cNvPr>
          <p:cNvCxnSpPr>
            <a:cxnSpLocks/>
          </p:cNvCxnSpPr>
          <p:nvPr/>
        </p:nvCxnSpPr>
        <p:spPr>
          <a:xfrm flipH="1">
            <a:off x="4954523" y="2228166"/>
            <a:ext cx="2819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ADFB0F-0283-8908-53C5-B861DFB2AD7F}"/>
              </a:ext>
            </a:extLst>
          </p:cNvPr>
          <p:cNvSpPr txBox="1"/>
          <p:nvPr/>
        </p:nvSpPr>
        <p:spPr>
          <a:xfrm>
            <a:off x="7986739" y="19050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factors do we check given N?</a:t>
            </a:r>
          </a:p>
        </p:txBody>
      </p:sp>
    </p:spTree>
    <p:extLst>
      <p:ext uri="{BB962C8B-B14F-4D97-AF65-F5344CB8AC3E}">
        <p14:creationId xmlns:p14="http://schemas.microsoft.com/office/powerpoint/2010/main" val="40610734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57B94-6307-A34F-3068-C42FACBB7B02}"/>
              </a:ext>
            </a:extLst>
          </p:cNvPr>
          <p:cNvSpPr txBox="1"/>
          <p:nvPr/>
        </p:nvSpPr>
        <p:spPr>
          <a:xfrm>
            <a:off x="152400" y="677263"/>
            <a:ext cx="6718663" cy="612475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0;</a:t>
            </a:r>
            <a:endParaRPr lang="en-US" sz="1600" b="1" dirty="0">
              <a:solidFill>
                <a:srgbClr val="3F7F5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//function to check if a given number is prime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==1||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=2;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-1;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(String[]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50;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 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}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	</a:t>
            </a:r>
          </a:p>
          <a:p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738E3-8252-EF41-6F5C-859E023B0961}"/>
              </a:ext>
            </a:extLst>
          </p:cNvPr>
          <p:cNvSpPr txBox="1"/>
          <p:nvPr/>
        </p:nvSpPr>
        <p:spPr>
          <a:xfrm>
            <a:off x="7848600" y="609600"/>
            <a:ext cx="3344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Let’s add a counter!</a:t>
            </a:r>
          </a:p>
        </p:txBody>
      </p:sp>
    </p:spTree>
    <p:extLst>
      <p:ext uri="{BB962C8B-B14F-4D97-AF65-F5344CB8AC3E}">
        <p14:creationId xmlns:p14="http://schemas.microsoft.com/office/powerpoint/2010/main" val="18905861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57B94-6307-A34F-3068-C42FACBB7B02}"/>
              </a:ext>
            </a:extLst>
          </p:cNvPr>
          <p:cNvSpPr txBox="1"/>
          <p:nvPr/>
        </p:nvSpPr>
        <p:spPr>
          <a:xfrm>
            <a:off x="152400" y="677263"/>
            <a:ext cx="6718663" cy="612475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0;</a:t>
            </a:r>
            <a:endParaRPr lang="en-US" sz="1600" b="1" dirty="0">
              <a:solidFill>
                <a:srgbClr val="3F7F5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//function to check if a given number is prime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==1||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=2;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-1;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(String[]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50;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 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}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	</a:t>
            </a:r>
          </a:p>
          <a:p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738E3-8252-EF41-6F5C-859E023B0961}"/>
              </a:ext>
            </a:extLst>
          </p:cNvPr>
          <p:cNvSpPr txBox="1"/>
          <p:nvPr/>
        </p:nvSpPr>
        <p:spPr>
          <a:xfrm>
            <a:off x="7848600" y="609600"/>
            <a:ext cx="3344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Let’s add a counter!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AD0F285-2A23-253F-4EEA-BEE70501C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228106"/>
              </p:ext>
            </p:extLst>
          </p:nvPr>
        </p:nvGraphicFramePr>
        <p:xfrm>
          <a:off x="7602992" y="2212807"/>
          <a:ext cx="3835400" cy="316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7700">
                  <a:extLst>
                    <a:ext uri="{9D8B030D-6E8A-4147-A177-3AD203B41FA5}">
                      <a16:colId xmlns:a16="http://schemas.microsoft.com/office/drawing/2014/main" val="2231345905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045810898"/>
                    </a:ext>
                  </a:extLst>
                </a:gridCol>
              </a:tblGrid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Counter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72425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746653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47927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988092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756522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913462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550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67533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2B7218-C886-D71A-78B6-C6954F86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61" y="1298909"/>
            <a:ext cx="5204053" cy="4260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DF0D3D-060F-BF71-B0B0-250E7DD1C2D0}"/>
              </a:ext>
            </a:extLst>
          </p:cNvPr>
          <p:cNvSpPr txBox="1"/>
          <p:nvPr/>
        </p:nvSpPr>
        <p:spPr>
          <a:xfrm>
            <a:off x="6448009" y="2133600"/>
            <a:ext cx="501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This looks to be </a:t>
            </a:r>
            <a:r>
              <a:rPr lang="en-US" sz="3200" b="1" dirty="0"/>
              <a:t>quadratic</a:t>
            </a:r>
          </a:p>
        </p:txBody>
      </p:sp>
    </p:spTree>
    <p:extLst>
      <p:ext uri="{BB962C8B-B14F-4D97-AF65-F5344CB8AC3E}">
        <p14:creationId xmlns:p14="http://schemas.microsoft.com/office/powerpoint/2010/main" val="1149644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6609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#6: Brute Forcing an N digit numeric passcode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7D36-621B-2445-D9A4-58261B4F9D9F}"/>
              </a:ext>
            </a:extLst>
          </p:cNvPr>
          <p:cNvSpPr txBox="1"/>
          <p:nvPr/>
        </p:nvSpPr>
        <p:spPr>
          <a:xfrm>
            <a:off x="228600" y="1066800"/>
            <a:ext cx="7734810" cy="37856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4; </a:t>
            </a:r>
            <a:r>
              <a:rPr lang="en-US" sz="2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//0 - 9999</a:t>
            </a:r>
            <a:endParaRPr 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1;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10;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 </a:t>
            </a:r>
          </a:p>
          <a:p>
            <a:r>
              <a:rPr lang="en-US" sz="240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guess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//guess a password</a:t>
            </a:r>
            <a:endParaRPr 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00954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6609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#6: Brute Forcing an N digit numeric passcode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7D36-621B-2445-D9A4-58261B4F9D9F}"/>
              </a:ext>
            </a:extLst>
          </p:cNvPr>
          <p:cNvSpPr txBox="1"/>
          <p:nvPr/>
        </p:nvSpPr>
        <p:spPr>
          <a:xfrm>
            <a:off x="228600" y="1066800"/>
            <a:ext cx="7734810" cy="37856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4; </a:t>
            </a:r>
            <a:r>
              <a:rPr lang="en-US" sz="2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//0 - 9999</a:t>
            </a:r>
            <a:endParaRPr 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1;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10;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 </a:t>
            </a:r>
          </a:p>
          <a:p>
            <a:r>
              <a:rPr lang="en-US" sz="240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guess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//guess a password</a:t>
            </a:r>
            <a:endParaRPr 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43F16F-85A9-0E23-B894-0DD9D5D1CA2D}"/>
              </a:ext>
            </a:extLst>
          </p:cNvPr>
          <p:cNvGrpSpPr/>
          <p:nvPr/>
        </p:nvGrpSpPr>
        <p:grpSpPr>
          <a:xfrm>
            <a:off x="5829866" y="1964173"/>
            <a:ext cx="2746800" cy="1253160"/>
            <a:chOff x="5829866" y="1964173"/>
            <a:chExt cx="2746800" cy="12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1FCD53-9E58-F523-20A8-47888B741907}"/>
                    </a:ext>
                  </a:extLst>
                </p14:cNvPr>
                <p14:cNvContentPartPr/>
                <p14:nvPr/>
              </p14:nvContentPartPr>
              <p14:xfrm>
                <a:off x="5829866" y="2169733"/>
                <a:ext cx="584640" cy="1047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1FCD53-9E58-F523-20A8-47888B74190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21226" y="2160733"/>
                  <a:ext cx="60228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D47F3D5-17D2-D153-1E6F-682293B06CEE}"/>
                    </a:ext>
                  </a:extLst>
                </p14:cNvPr>
                <p14:cNvContentPartPr/>
                <p14:nvPr/>
              </p14:nvContentPartPr>
              <p14:xfrm>
                <a:off x="6417026" y="1964173"/>
                <a:ext cx="2159640" cy="713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D47F3D5-17D2-D153-1E6F-682293B06C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08026" y="1955173"/>
                  <a:ext cx="2177280" cy="731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E27B7D1-286F-8222-F2DA-2F9E2DC01B30}"/>
              </a:ext>
            </a:extLst>
          </p:cNvPr>
          <p:cNvSpPr txBox="1"/>
          <p:nvPr/>
        </p:nvSpPr>
        <p:spPr>
          <a:xfrm>
            <a:off x="8686800" y="1676400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for loop grows </a:t>
            </a:r>
            <a:r>
              <a:rPr lang="en-US" b="1" dirty="0"/>
              <a:t>linearly</a:t>
            </a:r>
          </a:p>
        </p:txBody>
      </p:sp>
    </p:spTree>
    <p:extLst>
      <p:ext uri="{BB962C8B-B14F-4D97-AF65-F5344CB8AC3E}">
        <p14:creationId xmlns:p14="http://schemas.microsoft.com/office/powerpoint/2010/main" val="40447438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6609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#6: Brute Forcing an N digit numeric passcode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7D36-621B-2445-D9A4-58261B4F9D9F}"/>
              </a:ext>
            </a:extLst>
          </p:cNvPr>
          <p:cNvSpPr txBox="1"/>
          <p:nvPr/>
        </p:nvSpPr>
        <p:spPr>
          <a:xfrm>
            <a:off x="228600" y="1066800"/>
            <a:ext cx="7734810" cy="37856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4; </a:t>
            </a:r>
            <a:r>
              <a:rPr lang="en-US" sz="2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//0 - 9999</a:t>
            </a:r>
            <a:endParaRPr 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1;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10;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 </a:t>
            </a:r>
          </a:p>
          <a:p>
            <a:r>
              <a:rPr lang="en-US" sz="240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guess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//guess a password</a:t>
            </a:r>
            <a:endParaRPr 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43F16F-85A9-0E23-B894-0DD9D5D1CA2D}"/>
              </a:ext>
            </a:extLst>
          </p:cNvPr>
          <p:cNvGrpSpPr/>
          <p:nvPr/>
        </p:nvGrpSpPr>
        <p:grpSpPr>
          <a:xfrm>
            <a:off x="5829866" y="1964173"/>
            <a:ext cx="2746800" cy="1253160"/>
            <a:chOff x="5829866" y="1964173"/>
            <a:chExt cx="2746800" cy="12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1FCD53-9E58-F523-20A8-47888B741907}"/>
                    </a:ext>
                  </a:extLst>
                </p14:cNvPr>
                <p14:cNvContentPartPr/>
                <p14:nvPr/>
              </p14:nvContentPartPr>
              <p14:xfrm>
                <a:off x="5829866" y="2169733"/>
                <a:ext cx="584640" cy="1047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1FCD53-9E58-F523-20A8-47888B74190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20866" y="2160733"/>
                  <a:ext cx="60228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D47F3D5-17D2-D153-1E6F-682293B06CEE}"/>
                    </a:ext>
                  </a:extLst>
                </p14:cNvPr>
                <p14:cNvContentPartPr/>
                <p14:nvPr/>
              </p14:nvContentPartPr>
              <p14:xfrm>
                <a:off x="6417026" y="1964173"/>
                <a:ext cx="2159640" cy="713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D47F3D5-17D2-D153-1E6F-682293B06C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08026" y="1955173"/>
                  <a:ext cx="2177280" cy="731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E27B7D1-286F-8222-F2DA-2F9E2DC01B30}"/>
              </a:ext>
            </a:extLst>
          </p:cNvPr>
          <p:cNvSpPr txBox="1"/>
          <p:nvPr/>
        </p:nvSpPr>
        <p:spPr>
          <a:xfrm>
            <a:off x="8686800" y="1676400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for loop grows </a:t>
            </a:r>
            <a:r>
              <a:rPr lang="en-US" b="1" dirty="0"/>
              <a:t>linearly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5F63B9-7BE4-A31E-60CD-BA0CCC0AA5E1}"/>
              </a:ext>
            </a:extLst>
          </p:cNvPr>
          <p:cNvGrpSpPr/>
          <p:nvPr/>
        </p:nvGrpSpPr>
        <p:grpSpPr>
          <a:xfrm>
            <a:off x="7496846" y="3138672"/>
            <a:ext cx="2746800" cy="1253160"/>
            <a:chOff x="5829866" y="1964173"/>
            <a:chExt cx="2746800" cy="12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B2A79A8-C5ED-1B78-8D9D-F0BB53EC1762}"/>
                    </a:ext>
                  </a:extLst>
                </p14:cNvPr>
                <p14:cNvContentPartPr/>
                <p14:nvPr/>
              </p14:nvContentPartPr>
              <p14:xfrm>
                <a:off x="5829866" y="2169733"/>
                <a:ext cx="584640" cy="1047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B2A79A8-C5ED-1B78-8D9D-F0BB53EC176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20866" y="2160733"/>
                  <a:ext cx="60228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6DA8B2F-2262-C44B-3F0A-5ADDD2FC8E92}"/>
                    </a:ext>
                  </a:extLst>
                </p14:cNvPr>
                <p14:cNvContentPartPr/>
                <p14:nvPr/>
              </p14:nvContentPartPr>
              <p14:xfrm>
                <a:off x="6417026" y="1964173"/>
                <a:ext cx="2159640" cy="713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6DA8B2F-2262-C44B-3F0A-5ADDD2FC8E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08026" y="1955173"/>
                  <a:ext cx="2177280" cy="731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F71E254-B8D2-2AE0-8259-388135E3C94A}"/>
              </a:ext>
            </a:extLst>
          </p:cNvPr>
          <p:cNvSpPr txBox="1"/>
          <p:nvPr/>
        </p:nvSpPr>
        <p:spPr>
          <a:xfrm>
            <a:off x="10331585" y="2736990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highlight>
                  <a:srgbClr val="00FF00"/>
                </a:highlight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6502302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6609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#6: Brute Forcing an N digit numeric passcode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7D36-621B-2445-D9A4-58261B4F9D9F}"/>
              </a:ext>
            </a:extLst>
          </p:cNvPr>
          <p:cNvSpPr txBox="1"/>
          <p:nvPr/>
        </p:nvSpPr>
        <p:spPr>
          <a:xfrm>
            <a:off x="152400" y="2105561"/>
            <a:ext cx="5577168" cy="26468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4; </a:t>
            </a:r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//0 - 9999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10;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 </a:t>
            </a:r>
          </a:p>
          <a:p>
            <a:r>
              <a:rPr lang="en-US" sz="160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guess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//guess a password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63EFB26-628E-24BD-3E79-E16A3F3BE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086642"/>
              </p:ext>
            </p:extLst>
          </p:nvPr>
        </p:nvGraphicFramePr>
        <p:xfrm>
          <a:off x="6400800" y="2057400"/>
          <a:ext cx="53848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129666725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3149710234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# Passcodes Guessed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310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39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81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63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316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57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912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438400" y="38100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Algorithm Analysis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51CC0-4CB7-DB97-79AC-3745EE3D1575}"/>
              </a:ext>
            </a:extLst>
          </p:cNvPr>
          <p:cNvSpPr txBox="1"/>
          <p:nvPr/>
        </p:nvSpPr>
        <p:spPr>
          <a:xfrm>
            <a:off x="234043" y="2397948"/>
            <a:ext cx="5486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Performance &amp; Efficiency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Running time of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Space needed to run the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0A795D-CA08-7AD8-F938-243688DFD12B}"/>
              </a:ext>
            </a:extLst>
          </p:cNvPr>
          <p:cNvSpPr txBox="1"/>
          <p:nvPr/>
        </p:nvSpPr>
        <p:spPr>
          <a:xfrm>
            <a:off x="7255346" y="2235468"/>
            <a:ext cx="462658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Algorithm Correctness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Optimality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Generalizability</a:t>
            </a:r>
          </a:p>
        </p:txBody>
      </p:sp>
    </p:spTree>
    <p:extLst>
      <p:ext uri="{BB962C8B-B14F-4D97-AF65-F5344CB8AC3E}">
        <p14:creationId xmlns:p14="http://schemas.microsoft.com/office/powerpoint/2010/main" val="25334826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6609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#6: Brute Forcing an N digit numeric passcode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7D36-621B-2445-D9A4-58261B4F9D9F}"/>
              </a:ext>
            </a:extLst>
          </p:cNvPr>
          <p:cNvSpPr txBox="1"/>
          <p:nvPr/>
        </p:nvSpPr>
        <p:spPr>
          <a:xfrm>
            <a:off x="152400" y="2105561"/>
            <a:ext cx="5577168" cy="26468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4; </a:t>
            </a:r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//0 - 9999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10;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 </a:t>
            </a:r>
          </a:p>
          <a:p>
            <a:r>
              <a:rPr lang="en-US" sz="160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guess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//guess a password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63EFB26-628E-24BD-3E79-E16A3F3BE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594205"/>
              </p:ext>
            </p:extLst>
          </p:nvPr>
        </p:nvGraphicFramePr>
        <p:xfrm>
          <a:off x="6400800" y="2057400"/>
          <a:ext cx="5384800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129666725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3149710234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# Passcodes Guessed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310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39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81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63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316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57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4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542024"/>
                  </a:ext>
                </a:extLst>
              </a:tr>
            </a:tbl>
          </a:graphicData>
        </a:graphic>
      </p:graphicFrame>
      <p:pic>
        <p:nvPicPr>
          <p:cNvPr id="8" name="Graphic 7" descr="Skull with solid fill">
            <a:extLst>
              <a:ext uri="{FF2B5EF4-FFF2-40B4-BE49-F238E27FC236}">
                <a16:creationId xmlns:a16="http://schemas.microsoft.com/office/drawing/2014/main" id="{3065B725-2CC9-4CA2-4FCE-677DF083F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4600" y="4541668"/>
            <a:ext cx="541564" cy="5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34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6609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#6: Brute Forcing an N digit numeric passcode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7D36-621B-2445-D9A4-58261B4F9D9F}"/>
              </a:ext>
            </a:extLst>
          </p:cNvPr>
          <p:cNvSpPr txBox="1"/>
          <p:nvPr/>
        </p:nvSpPr>
        <p:spPr>
          <a:xfrm>
            <a:off x="152400" y="2105561"/>
            <a:ext cx="5577168" cy="26468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4; </a:t>
            </a:r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//0 - 9999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10;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 </a:t>
            </a:r>
          </a:p>
          <a:p>
            <a:r>
              <a:rPr lang="en-US" sz="160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guess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//guess a password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63EFB26-628E-24BD-3E79-E16A3F3BEB60}"/>
              </a:ext>
            </a:extLst>
          </p:cNvPr>
          <p:cNvGraphicFramePr>
            <a:graphicFrameLocks noGrp="1"/>
          </p:cNvGraphicFramePr>
          <p:nvPr/>
        </p:nvGraphicFramePr>
        <p:xfrm>
          <a:off x="6400800" y="2057400"/>
          <a:ext cx="5384800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129666725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3149710234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# Passcodes Guessed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310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39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81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63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316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57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4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542024"/>
                  </a:ext>
                </a:extLst>
              </a:tr>
            </a:tbl>
          </a:graphicData>
        </a:graphic>
      </p:graphicFrame>
      <p:pic>
        <p:nvPicPr>
          <p:cNvPr id="8" name="Graphic 7" descr="Skull with solid fill">
            <a:extLst>
              <a:ext uri="{FF2B5EF4-FFF2-40B4-BE49-F238E27FC236}">
                <a16:creationId xmlns:a16="http://schemas.microsoft.com/office/drawing/2014/main" id="{3065B725-2CC9-4CA2-4FCE-677DF083F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4600" y="4541668"/>
            <a:ext cx="541564" cy="541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25E84E-4CA2-0D47-2567-CDBEFBAD1EE6}"/>
              </a:ext>
            </a:extLst>
          </p:cNvPr>
          <p:cNvSpPr txBox="1"/>
          <p:nvPr/>
        </p:nvSpPr>
        <p:spPr>
          <a:xfrm>
            <a:off x="4648200" y="5550693"/>
            <a:ext cx="2744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y = 10</a:t>
            </a:r>
            <a:r>
              <a:rPr lang="en-US" sz="4800" baseline="30000" dirty="0">
                <a:latin typeface="Arial Black" panose="020B0A04020102020204" pitchFamily="34" charset="0"/>
              </a:rPr>
              <a:t>^x</a:t>
            </a:r>
            <a:endParaRPr lang="en-US" sz="4800" dirty="0"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37A55-1414-E5B9-DF2E-F3A5D14C0740}"/>
              </a:ext>
            </a:extLst>
          </p:cNvPr>
          <p:cNvSpPr txBox="1"/>
          <p:nvPr/>
        </p:nvSpPr>
        <p:spPr>
          <a:xfrm>
            <a:off x="7696200" y="5643025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Exponential</a:t>
            </a:r>
          </a:p>
        </p:txBody>
      </p:sp>
    </p:spTree>
    <p:extLst>
      <p:ext uri="{BB962C8B-B14F-4D97-AF65-F5344CB8AC3E}">
        <p14:creationId xmlns:p14="http://schemas.microsoft.com/office/powerpoint/2010/main" val="13379428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CFF31E-B8F6-8A5E-AFF4-10FCD2B83BE0}"/>
              </a:ext>
            </a:extLst>
          </p:cNvPr>
          <p:cNvSpPr txBox="1"/>
          <p:nvPr/>
        </p:nvSpPr>
        <p:spPr>
          <a:xfrm>
            <a:off x="696032" y="381000"/>
            <a:ext cx="1009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The</a:t>
            </a:r>
            <a:r>
              <a:rPr lang="en-US" sz="3600" b="1" i="0" dirty="0">
                <a:solidFill>
                  <a:srgbClr val="333333"/>
                </a:solidFill>
                <a:effectLst/>
                <a:latin typeface="Helvetica Neue"/>
              </a:rPr>
              <a:t> growth rate </a:t>
            </a:r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of the algorithm looks at 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Helvetica Neue"/>
              </a:rPr>
              <a:t>how much more resource an algorithm needs (time or space) as the input size increases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A08B94-D525-7FDA-4D4F-E0BE1B317DA3}"/>
              </a:ext>
            </a:extLst>
          </p:cNvPr>
          <p:cNvSpPr/>
          <p:nvPr/>
        </p:nvSpPr>
        <p:spPr>
          <a:xfrm>
            <a:off x="457200" y="2479884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Constant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ECA02-9B20-06C9-8ECE-E13BB81D0DB6}"/>
              </a:ext>
            </a:extLst>
          </p:cNvPr>
          <p:cNvSpPr/>
          <p:nvPr/>
        </p:nvSpPr>
        <p:spPr>
          <a:xfrm>
            <a:off x="457200" y="3808275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11E164-D59A-E021-B8BC-9F293A4156C4}"/>
              </a:ext>
            </a:extLst>
          </p:cNvPr>
          <p:cNvSpPr/>
          <p:nvPr/>
        </p:nvSpPr>
        <p:spPr>
          <a:xfrm>
            <a:off x="457200" y="5179417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Linear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6F13EE-FA38-7C9B-CA0D-BB47A4971D3C}"/>
              </a:ext>
            </a:extLst>
          </p:cNvPr>
          <p:cNvSpPr/>
          <p:nvPr/>
        </p:nvSpPr>
        <p:spPr>
          <a:xfrm>
            <a:off x="4879521" y="2479884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???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573BF2-A564-CDEA-15F6-104BF9E5F7B8}"/>
              </a:ext>
            </a:extLst>
          </p:cNvPr>
          <p:cNvSpPr/>
          <p:nvPr/>
        </p:nvSpPr>
        <p:spPr>
          <a:xfrm>
            <a:off x="4879521" y="3808275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Quadratic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4F0D3C-339B-194D-2FFA-B2ABDDD9C1F3}"/>
              </a:ext>
            </a:extLst>
          </p:cNvPr>
          <p:cNvSpPr/>
          <p:nvPr/>
        </p:nvSpPr>
        <p:spPr>
          <a:xfrm>
            <a:off x="4879521" y="5179417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Exponential</a:t>
            </a:r>
          </a:p>
        </p:txBody>
      </p:sp>
    </p:spTree>
    <p:extLst>
      <p:ext uri="{BB962C8B-B14F-4D97-AF65-F5344CB8AC3E}">
        <p14:creationId xmlns:p14="http://schemas.microsoft.com/office/powerpoint/2010/main" val="673318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438400" y="38100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Algorithm Analysis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51CC0-4CB7-DB97-79AC-3745EE3D1575}"/>
              </a:ext>
            </a:extLst>
          </p:cNvPr>
          <p:cNvSpPr txBox="1"/>
          <p:nvPr/>
        </p:nvSpPr>
        <p:spPr>
          <a:xfrm>
            <a:off x="234043" y="2397948"/>
            <a:ext cx="5486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Performance &amp; Efficiency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Running time of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Space needed to run the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0A795D-CA08-7AD8-F938-243688DFD12B}"/>
              </a:ext>
            </a:extLst>
          </p:cNvPr>
          <p:cNvSpPr txBox="1"/>
          <p:nvPr/>
        </p:nvSpPr>
        <p:spPr>
          <a:xfrm>
            <a:off x="7255346" y="2235468"/>
            <a:ext cx="462658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Algorithm Correctness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Optimality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Generalizability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D83100E0-FB5B-F60E-9BF9-FB0AAD39D01C}"/>
              </a:ext>
            </a:extLst>
          </p:cNvPr>
          <p:cNvSpPr/>
          <p:nvPr/>
        </p:nvSpPr>
        <p:spPr>
          <a:xfrm rot="15993012">
            <a:off x="2883918" y="2881232"/>
            <a:ext cx="609600" cy="4149357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7A585-7DE9-7D24-8F74-DB2446A7DAAA}"/>
              </a:ext>
            </a:extLst>
          </p:cNvPr>
          <p:cNvSpPr txBox="1"/>
          <p:nvPr/>
        </p:nvSpPr>
        <p:spPr>
          <a:xfrm rot="21384813">
            <a:off x="1251425" y="5143651"/>
            <a:ext cx="5431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Important</a:t>
            </a:r>
            <a:r>
              <a:rPr lang="en-US" sz="2400" dirty="0"/>
              <a:t>: How well does the algorithm do as the problem gets bigger? (Scalability)</a:t>
            </a:r>
          </a:p>
        </p:txBody>
      </p:sp>
    </p:spTree>
    <p:extLst>
      <p:ext uri="{BB962C8B-B14F-4D97-AF65-F5344CB8AC3E}">
        <p14:creationId xmlns:p14="http://schemas.microsoft.com/office/powerpoint/2010/main" val="188401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38452-7BB3-04A6-BEA5-ABA01FB581A5}"/>
              </a:ext>
            </a:extLst>
          </p:cNvPr>
          <p:cNvSpPr txBox="1"/>
          <p:nvPr/>
        </p:nvSpPr>
        <p:spPr>
          <a:xfrm>
            <a:off x="696032" y="609600"/>
            <a:ext cx="1009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The</a:t>
            </a:r>
            <a:r>
              <a:rPr lang="en-US" sz="3600" b="1" i="0" dirty="0">
                <a:solidFill>
                  <a:srgbClr val="333333"/>
                </a:solidFill>
                <a:effectLst/>
                <a:latin typeface="Helvetica Neue"/>
              </a:rPr>
              <a:t> growth rate </a:t>
            </a:r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of the algorithm looks at 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Helvetica Neue"/>
              </a:rPr>
              <a:t>how much more resource an algorithm needs (time or space) as the input size increases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E485A2-6B4D-2940-DB34-C20A62F3C825}"/>
              </a:ext>
            </a:extLst>
          </p:cNvPr>
          <p:cNvSpPr txBox="1"/>
          <p:nvPr/>
        </p:nvSpPr>
        <p:spPr>
          <a:xfrm>
            <a:off x="3124200" y="2819400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(In this class, we will be focusing on </a:t>
            </a:r>
            <a:r>
              <a:rPr lang="en-US" b="1" i="1" dirty="0"/>
              <a:t>time</a:t>
            </a:r>
            <a:r>
              <a:rPr lang="en-US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9439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5A47FA-C3F2-25D3-5056-D0CA50FA959E}"/>
              </a:ext>
            </a:extLst>
          </p:cNvPr>
          <p:cNvSpPr txBox="1"/>
          <p:nvPr/>
        </p:nvSpPr>
        <p:spPr>
          <a:xfrm>
            <a:off x="152400" y="228600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Running time issues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441F4-A8DF-BD2C-52B0-B5E30CDF7433}"/>
              </a:ext>
            </a:extLst>
          </p:cNvPr>
          <p:cNvSpPr txBox="1"/>
          <p:nvPr/>
        </p:nvSpPr>
        <p:spPr>
          <a:xfrm>
            <a:off x="914400" y="1383268"/>
            <a:ext cx="1013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easiest way I could prove the running time of an algorithm is by starting a stopwatch when the algorithm starts, and stop when algorithm finishes</a:t>
            </a:r>
          </a:p>
        </p:txBody>
      </p:sp>
      <p:pic>
        <p:nvPicPr>
          <p:cNvPr id="7172" name="Picture 4" descr="Computer | History, Parts, Networking, Operating Systems, &amp; Facts |  Britannica">
            <a:extLst>
              <a:ext uri="{FF2B5EF4-FFF2-40B4-BE49-F238E27FC236}">
                <a16:creationId xmlns:a16="http://schemas.microsoft.com/office/drawing/2014/main" id="{0FA6B7B8-A1BD-D054-0724-4C0C2E2FB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5" t="4261" r="9944" b="4636"/>
          <a:stretch/>
        </p:blipFill>
        <p:spPr bwMode="auto">
          <a:xfrm>
            <a:off x="1343019" y="3589607"/>
            <a:ext cx="2438400" cy="18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se Up Of Hand Holding Stopwatch Isolated On White Background Stock Photo  - Download Image Now - iStock">
            <a:extLst>
              <a:ext uri="{FF2B5EF4-FFF2-40B4-BE49-F238E27FC236}">
                <a16:creationId xmlns:a16="http://schemas.microsoft.com/office/drawing/2014/main" id="{456095F7-FAF3-E66A-47DC-140C716F2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r="18929"/>
          <a:stretch/>
        </p:blipFill>
        <p:spPr bwMode="auto">
          <a:xfrm>
            <a:off x="533400" y="2969545"/>
            <a:ext cx="1619238" cy="167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C08AAA-5E1E-8833-1606-8DA964FFFE4E}"/>
              </a:ext>
            </a:extLst>
          </p:cNvPr>
          <p:cNvSpPr txBox="1"/>
          <p:nvPr/>
        </p:nvSpPr>
        <p:spPr>
          <a:xfrm>
            <a:off x="4552938" y="2642871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not a very good way to accurately show the running time </a:t>
            </a:r>
            <a:r>
              <a:rPr lang="en-US" sz="2800" dirty="0">
                <a:highlight>
                  <a:srgbClr val="00FF00"/>
                </a:highlight>
              </a:rPr>
              <a:t>because …</a:t>
            </a:r>
          </a:p>
        </p:txBody>
      </p:sp>
    </p:spTree>
    <p:extLst>
      <p:ext uri="{BB962C8B-B14F-4D97-AF65-F5344CB8AC3E}">
        <p14:creationId xmlns:p14="http://schemas.microsoft.com/office/powerpoint/2010/main" val="2475509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5A47FA-C3F2-25D3-5056-D0CA50FA959E}"/>
              </a:ext>
            </a:extLst>
          </p:cNvPr>
          <p:cNvSpPr txBox="1"/>
          <p:nvPr/>
        </p:nvSpPr>
        <p:spPr>
          <a:xfrm>
            <a:off x="152400" y="228600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Running time issues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441F4-A8DF-BD2C-52B0-B5E30CDF7433}"/>
              </a:ext>
            </a:extLst>
          </p:cNvPr>
          <p:cNvSpPr txBox="1"/>
          <p:nvPr/>
        </p:nvSpPr>
        <p:spPr>
          <a:xfrm>
            <a:off x="914400" y="1383268"/>
            <a:ext cx="1013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easiest way I could prove the running time of an algorithm is by starting a stopwatch when the algorithm starts, and stop when algorithm finishes</a:t>
            </a:r>
          </a:p>
        </p:txBody>
      </p:sp>
      <p:pic>
        <p:nvPicPr>
          <p:cNvPr id="7172" name="Picture 4" descr="Computer | History, Parts, Networking, Operating Systems, &amp; Facts |  Britannica">
            <a:extLst>
              <a:ext uri="{FF2B5EF4-FFF2-40B4-BE49-F238E27FC236}">
                <a16:creationId xmlns:a16="http://schemas.microsoft.com/office/drawing/2014/main" id="{0FA6B7B8-A1BD-D054-0724-4C0C2E2FB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5" t="4261" r="9944" b="4636"/>
          <a:stretch/>
        </p:blipFill>
        <p:spPr bwMode="auto">
          <a:xfrm>
            <a:off x="1343019" y="3589607"/>
            <a:ext cx="2438400" cy="18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se Up Of Hand Holding Stopwatch Isolated On White Background Stock Photo  - Download Image Now - iStock">
            <a:extLst>
              <a:ext uri="{FF2B5EF4-FFF2-40B4-BE49-F238E27FC236}">
                <a16:creationId xmlns:a16="http://schemas.microsoft.com/office/drawing/2014/main" id="{456095F7-FAF3-E66A-47DC-140C716F2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r="18929"/>
          <a:stretch/>
        </p:blipFill>
        <p:spPr bwMode="auto">
          <a:xfrm>
            <a:off x="533400" y="2969545"/>
            <a:ext cx="1619238" cy="167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C08AAA-5E1E-8833-1606-8DA964FFFE4E}"/>
              </a:ext>
            </a:extLst>
          </p:cNvPr>
          <p:cNvSpPr txBox="1"/>
          <p:nvPr/>
        </p:nvSpPr>
        <p:spPr>
          <a:xfrm>
            <a:off x="4552938" y="2642871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not a very good way to accurately show the running time </a:t>
            </a:r>
            <a:r>
              <a:rPr lang="en-US" sz="2800" dirty="0">
                <a:highlight>
                  <a:srgbClr val="00FF00"/>
                </a:highlight>
              </a:rPr>
              <a:t>because 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39305E-4323-A5CE-434B-F046A93F5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886200"/>
            <a:ext cx="3399797" cy="24048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3875A7-412B-6D73-915D-069227A565EF}"/>
              </a:ext>
            </a:extLst>
          </p:cNvPr>
          <p:cNvSpPr txBox="1"/>
          <p:nvPr/>
        </p:nvSpPr>
        <p:spPr>
          <a:xfrm>
            <a:off x="8725783" y="4622818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if this is my computer?</a:t>
            </a:r>
          </a:p>
        </p:txBody>
      </p:sp>
    </p:spTree>
    <p:extLst>
      <p:ext uri="{BB962C8B-B14F-4D97-AF65-F5344CB8AC3E}">
        <p14:creationId xmlns:p14="http://schemas.microsoft.com/office/powerpoint/2010/main" val="3696039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5A47FA-C3F2-25D3-5056-D0CA50FA959E}"/>
              </a:ext>
            </a:extLst>
          </p:cNvPr>
          <p:cNvSpPr txBox="1"/>
          <p:nvPr/>
        </p:nvSpPr>
        <p:spPr>
          <a:xfrm>
            <a:off x="152400" y="228600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Running time issues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73753-E9CF-1B78-8D7D-217B090FE156}"/>
              </a:ext>
            </a:extLst>
          </p:cNvPr>
          <p:cNvSpPr txBox="1"/>
          <p:nvPr/>
        </p:nvSpPr>
        <p:spPr>
          <a:xfrm>
            <a:off x="762000" y="1524000"/>
            <a:ext cx="1043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Issue</a:t>
            </a:r>
            <a:r>
              <a:rPr lang="en-US" sz="2800" dirty="0"/>
              <a:t>: The time needed to run an algorithm varies depending on the </a:t>
            </a:r>
            <a:r>
              <a:rPr lang="en-US" sz="2800" u="sng" dirty="0"/>
              <a:t>hardware of computer </a:t>
            </a:r>
            <a:r>
              <a:rPr lang="en-US" sz="2800" dirty="0"/>
              <a:t>that is running the algorithm</a:t>
            </a:r>
          </a:p>
        </p:txBody>
      </p:sp>
      <p:pic>
        <p:nvPicPr>
          <p:cNvPr id="8194" name="Picture 2" descr="Meet Gordon, the World's First Flash Supercomputer | WIRED">
            <a:extLst>
              <a:ext uri="{FF2B5EF4-FFF2-40B4-BE49-F238E27FC236}">
                <a16:creationId xmlns:a16="http://schemas.microsoft.com/office/drawing/2014/main" id="{50E4F251-4C9D-D648-E282-13784E3B2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25000"/>
            <a:ext cx="2309221" cy="210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74F0DF-BEE6-4047-0279-4FA4C4E5B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022" y="4379894"/>
            <a:ext cx="2438400" cy="1724828"/>
          </a:xfrm>
          <a:prstGeom prst="rect">
            <a:avLst/>
          </a:prstGeom>
        </p:spPr>
      </p:pic>
      <p:pic>
        <p:nvPicPr>
          <p:cNvPr id="8196" name="Picture 4" descr="Amazon.com: Skytech Prism II Gaming PC Desktop - AMD Ryzen 9 3900X 3.8GHz,  RTX 3090 24GB, 32GB 3600mhz RGB Memory, 1TB Gen4 SSD, 360mm AIO :  Electronics">
            <a:extLst>
              <a:ext uri="{FF2B5EF4-FFF2-40B4-BE49-F238E27FC236}">
                <a16:creationId xmlns:a16="http://schemas.microsoft.com/office/drawing/2014/main" id="{948E8B1A-DA03-8CFB-B0E0-3E46EC887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37" y="2542716"/>
            <a:ext cx="173557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2005 Spiderman Laptop Learning Computer System Kids Educational LEXIBOOK  JUNIOR | eBay">
            <a:extLst>
              <a:ext uri="{FF2B5EF4-FFF2-40B4-BE49-F238E27FC236}">
                <a16:creationId xmlns:a16="http://schemas.microsoft.com/office/drawing/2014/main" id="{9F5ED668-9E33-D6A9-C47D-B52467DA7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388" y="2687091"/>
            <a:ext cx="2255887" cy="225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Dell introduces XPS and Inspiron laptops with Windows 10 in new colors |  Windows Experience Blog">
            <a:extLst>
              <a:ext uri="{FF2B5EF4-FFF2-40B4-BE49-F238E27FC236}">
                <a16:creationId xmlns:a16="http://schemas.microsoft.com/office/drawing/2014/main" id="{54AC3A85-8EB8-33B2-A94B-B89240C5A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67"/>
          <a:stretch/>
        </p:blipFill>
        <p:spPr bwMode="auto">
          <a:xfrm>
            <a:off x="8590275" y="3952275"/>
            <a:ext cx="3194175" cy="21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273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5A47FA-C3F2-25D3-5056-D0CA50FA959E}"/>
              </a:ext>
            </a:extLst>
          </p:cNvPr>
          <p:cNvSpPr txBox="1"/>
          <p:nvPr/>
        </p:nvSpPr>
        <p:spPr>
          <a:xfrm>
            <a:off x="152400" y="228600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Running time issues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73753-E9CF-1B78-8D7D-217B090FE156}"/>
              </a:ext>
            </a:extLst>
          </p:cNvPr>
          <p:cNvSpPr txBox="1"/>
          <p:nvPr/>
        </p:nvSpPr>
        <p:spPr>
          <a:xfrm>
            <a:off x="762000" y="1524000"/>
            <a:ext cx="1043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Issue</a:t>
            </a:r>
            <a:r>
              <a:rPr lang="en-US" sz="2800" dirty="0"/>
              <a:t>: The time needed to run an algorithm varies depending on the </a:t>
            </a:r>
            <a:r>
              <a:rPr lang="en-US" sz="2800" u="sng" dirty="0"/>
              <a:t>hardware of computer </a:t>
            </a:r>
            <a:r>
              <a:rPr lang="en-US" sz="2800" dirty="0"/>
              <a:t>that is running the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5D01A-4245-226F-F175-F34477FDFBB1}"/>
              </a:ext>
            </a:extLst>
          </p:cNvPr>
          <p:cNvSpPr txBox="1"/>
          <p:nvPr/>
        </p:nvSpPr>
        <p:spPr>
          <a:xfrm>
            <a:off x="762000" y="3312160"/>
            <a:ext cx="990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Instead of focusing on the actual time needed to run an algorithm (seconds), we will look at the </a:t>
            </a:r>
            <a:r>
              <a:rPr lang="en-US" sz="2800" b="1" dirty="0"/>
              <a:t>number of steps/instructions in the algorithm </a:t>
            </a:r>
            <a:r>
              <a:rPr lang="en-US" sz="2800" dirty="0"/>
              <a:t>that need be executed </a:t>
            </a:r>
            <a:r>
              <a:rPr lang="en-US" sz="2800" i="1" dirty="0"/>
              <a:t>as the input grows</a:t>
            </a:r>
            <a:r>
              <a:rPr lang="en-US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62523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B96F4-A7E0-42B9-CAA0-4382EC4FC4F3}"/>
              </a:ext>
            </a:extLst>
          </p:cNvPr>
          <p:cNvSpPr txBox="1"/>
          <p:nvPr/>
        </p:nvSpPr>
        <p:spPr>
          <a:xfrm>
            <a:off x="696032" y="381000"/>
            <a:ext cx="1009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The</a:t>
            </a:r>
            <a:r>
              <a:rPr lang="en-US" sz="3600" b="1" i="0" dirty="0">
                <a:solidFill>
                  <a:srgbClr val="333333"/>
                </a:solidFill>
                <a:effectLst/>
                <a:latin typeface="Helvetica Neue"/>
              </a:rPr>
              <a:t> growth rate </a:t>
            </a:r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of the algorithm looks at 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Helvetica Neue"/>
              </a:rPr>
              <a:t>how much more resource an algorithm needs (time or space) as the input size increases</a:t>
            </a:r>
            <a:endParaRPr lang="en-US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D9AB91-A47C-4A27-ED1F-B4277E11B47F}"/>
              </a:ext>
            </a:extLst>
          </p:cNvPr>
          <p:cNvSpPr/>
          <p:nvPr/>
        </p:nvSpPr>
        <p:spPr>
          <a:xfrm>
            <a:off x="457200" y="2479884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???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732F0C-44FF-48FD-1CAC-485553BDB295}"/>
              </a:ext>
            </a:extLst>
          </p:cNvPr>
          <p:cNvSpPr/>
          <p:nvPr/>
        </p:nvSpPr>
        <p:spPr>
          <a:xfrm>
            <a:off x="457200" y="3808275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???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B929A6-0B47-C954-5435-90FC73DD042E}"/>
              </a:ext>
            </a:extLst>
          </p:cNvPr>
          <p:cNvSpPr/>
          <p:nvPr/>
        </p:nvSpPr>
        <p:spPr>
          <a:xfrm>
            <a:off x="457200" y="5179417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???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A5C9FA-E006-A535-D15F-CDF37E02DE13}"/>
              </a:ext>
            </a:extLst>
          </p:cNvPr>
          <p:cNvSpPr/>
          <p:nvPr/>
        </p:nvSpPr>
        <p:spPr>
          <a:xfrm>
            <a:off x="4879521" y="2479884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???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53A30C-35CD-17E6-37E4-46FC249CD7BD}"/>
              </a:ext>
            </a:extLst>
          </p:cNvPr>
          <p:cNvSpPr/>
          <p:nvPr/>
        </p:nvSpPr>
        <p:spPr>
          <a:xfrm>
            <a:off x="4879521" y="3808275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???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6181-4B97-7CBF-2EEA-7B8EC403C8A9}"/>
              </a:ext>
            </a:extLst>
          </p:cNvPr>
          <p:cNvSpPr/>
          <p:nvPr/>
        </p:nvSpPr>
        <p:spPr>
          <a:xfrm>
            <a:off x="4879521" y="5179417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???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7ED500-0601-6123-C66B-92B64E3736B5}"/>
              </a:ext>
            </a:extLst>
          </p:cNvPr>
          <p:cNvSpPr txBox="1"/>
          <p:nvPr/>
        </p:nvSpPr>
        <p:spPr>
          <a:xfrm>
            <a:off x="8775300" y="2793913"/>
            <a:ext cx="2743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will look at 4 growth rates today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remaining two will be covered later this semester</a:t>
            </a:r>
          </a:p>
        </p:txBody>
      </p:sp>
    </p:spTree>
    <p:extLst>
      <p:ext uri="{BB962C8B-B14F-4D97-AF65-F5344CB8AC3E}">
        <p14:creationId xmlns:p14="http://schemas.microsoft.com/office/powerpoint/2010/main" val="130516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D6080-42EB-0C4A-6F52-E697CA2B23B4}"/>
              </a:ext>
            </a:extLst>
          </p:cNvPr>
          <p:cNvSpPr txBox="1"/>
          <p:nvPr/>
        </p:nvSpPr>
        <p:spPr>
          <a:xfrm>
            <a:off x="228600" y="1066800"/>
            <a:ext cx="7321235" cy="378565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950A7-4975-1672-E377-9ECA08D45748}"/>
              </a:ext>
            </a:extLst>
          </p:cNvPr>
          <p:cNvSpPr txBox="1"/>
          <p:nvPr/>
        </p:nvSpPr>
        <p:spPr>
          <a:xfrm>
            <a:off x="7848600" y="1371600"/>
            <a:ext cx="4601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algorithm will find the largest value in some </a:t>
            </a:r>
            <a:r>
              <a:rPr lang="en-US" sz="2800" b="1" dirty="0"/>
              <a:t>N</a:t>
            </a:r>
            <a:r>
              <a:rPr lang="en-US" sz="2800" dirty="0"/>
              <a:t> sized array</a:t>
            </a:r>
          </a:p>
        </p:txBody>
      </p:sp>
    </p:spTree>
    <p:extLst>
      <p:ext uri="{BB962C8B-B14F-4D97-AF65-F5344CB8AC3E}">
        <p14:creationId xmlns:p14="http://schemas.microsoft.com/office/powerpoint/2010/main" val="2524365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040D2-6EE8-F16B-EF30-4C0D630B6317}"/>
              </a:ext>
            </a:extLst>
          </p:cNvPr>
          <p:cNvSpPr txBox="1"/>
          <p:nvPr/>
        </p:nvSpPr>
        <p:spPr>
          <a:xfrm>
            <a:off x="76200" y="76200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Announcements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C6692-727D-64E5-C7CB-85AAA1BD6355}"/>
              </a:ext>
            </a:extLst>
          </p:cNvPr>
          <p:cNvSpPr txBox="1"/>
          <p:nvPr/>
        </p:nvSpPr>
        <p:spPr>
          <a:xfrm>
            <a:off x="211480" y="981253"/>
            <a:ext cx="5705408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Lab 6 due </a:t>
            </a:r>
            <a:r>
              <a:rPr lang="en-US" sz="2800" b="1" dirty="0"/>
              <a:t>Thursday</a:t>
            </a:r>
            <a:r>
              <a:rPr lang="en-US" sz="2800" dirty="0"/>
              <a:t> at 11:59 pm</a:t>
            </a:r>
          </a:p>
          <a:p>
            <a:r>
              <a:rPr lang="en-US" sz="2800" dirty="0"/>
              <a:t>No class on Friday </a:t>
            </a:r>
            <a:r>
              <a:rPr lang="en-US" sz="2800" dirty="0">
                <a:sym typeface="Wingdings" panose="05000000000000000000" pitchFamily="2" charset="2"/>
              </a:rPr>
              <a:t>(work day)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Program 2 due next Friday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Midterm Exam is next week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Study guide will be posted soon</a:t>
            </a:r>
          </a:p>
          <a:p>
            <a:endParaRPr lang="en-US" sz="2800" dirty="0"/>
          </a:p>
          <a:p>
            <a:r>
              <a:rPr lang="en-US" sz="2800" dirty="0"/>
              <a:t>No lab next week</a:t>
            </a:r>
          </a:p>
          <a:p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5AACD-AC63-32B3-4789-7C654E64D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2372881"/>
            <a:ext cx="6324600" cy="17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59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D6080-42EB-0C4A-6F52-E697CA2B23B4}"/>
              </a:ext>
            </a:extLst>
          </p:cNvPr>
          <p:cNvSpPr txBox="1"/>
          <p:nvPr/>
        </p:nvSpPr>
        <p:spPr>
          <a:xfrm>
            <a:off x="228600" y="1066800"/>
            <a:ext cx="7321235" cy="378565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950A7-4975-1672-E377-9ECA08D45748}"/>
              </a:ext>
            </a:extLst>
          </p:cNvPr>
          <p:cNvSpPr txBox="1"/>
          <p:nvPr/>
        </p:nvSpPr>
        <p:spPr>
          <a:xfrm>
            <a:off x="7848600" y="1371600"/>
            <a:ext cx="4601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algorithm will find the largest value in some </a:t>
            </a:r>
            <a:r>
              <a:rPr lang="en-US" sz="2800" b="1" dirty="0"/>
              <a:t>N</a:t>
            </a:r>
            <a:r>
              <a:rPr lang="en-US" sz="2800" dirty="0"/>
              <a:t> sized array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EBF66-C483-C353-CB79-64CB89D39BD7}"/>
              </a:ext>
            </a:extLst>
          </p:cNvPr>
          <p:cNvSpPr txBox="1"/>
          <p:nvPr/>
        </p:nvSpPr>
        <p:spPr>
          <a:xfrm>
            <a:off x="8153400" y="3685907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code checks each spot in the array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EB45AE4-7D47-5432-BC9A-207745809981}"/>
                  </a:ext>
                </a:extLst>
              </p14:cNvPr>
              <p14:cNvContentPartPr/>
              <p14:nvPr/>
            </p14:nvContentPartPr>
            <p14:xfrm>
              <a:off x="1444706" y="2358540"/>
              <a:ext cx="5380200" cy="67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EB45AE4-7D47-5432-BC9A-2077458099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706" y="2178900"/>
                <a:ext cx="55598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791C8E3-C17F-1358-4CAE-24DF7F4C5DF7}"/>
                  </a:ext>
                </a:extLst>
              </p14:cNvPr>
              <p14:cNvContentPartPr/>
              <p14:nvPr/>
            </p14:nvContentPartPr>
            <p14:xfrm>
              <a:off x="2040866" y="2758500"/>
              <a:ext cx="4460040" cy="18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791C8E3-C17F-1358-4CAE-24DF7F4C5D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0866" y="2578500"/>
                <a:ext cx="463968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358E8F0-BB4B-F494-0939-C11FE11F6F4B}"/>
                  </a:ext>
                </a:extLst>
              </p14:cNvPr>
              <p14:cNvContentPartPr/>
              <p14:nvPr/>
            </p14:nvContentPartPr>
            <p14:xfrm>
              <a:off x="1306106" y="3133980"/>
              <a:ext cx="449280" cy="9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358E8F0-BB4B-F494-0939-C11FE11F6F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16106" y="2953980"/>
                <a:ext cx="628920" cy="36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6906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D6080-42EB-0C4A-6F52-E697CA2B23B4}"/>
              </a:ext>
            </a:extLst>
          </p:cNvPr>
          <p:cNvSpPr txBox="1"/>
          <p:nvPr/>
        </p:nvSpPr>
        <p:spPr>
          <a:xfrm>
            <a:off x="228600" y="1066800"/>
            <a:ext cx="7321235" cy="378565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950A7-4975-1672-E377-9ECA08D45748}"/>
              </a:ext>
            </a:extLst>
          </p:cNvPr>
          <p:cNvSpPr txBox="1"/>
          <p:nvPr/>
        </p:nvSpPr>
        <p:spPr>
          <a:xfrm>
            <a:off x="7848600" y="1371600"/>
            <a:ext cx="4601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algorithm will find the largest value in some </a:t>
            </a:r>
            <a:r>
              <a:rPr lang="en-US" sz="2800" b="1" dirty="0"/>
              <a:t>N</a:t>
            </a:r>
            <a:r>
              <a:rPr lang="en-US" sz="2800" dirty="0"/>
              <a:t> sized array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EBF66-C483-C353-CB79-64CB89D39BD7}"/>
              </a:ext>
            </a:extLst>
          </p:cNvPr>
          <p:cNvSpPr txBox="1"/>
          <p:nvPr/>
        </p:nvSpPr>
        <p:spPr>
          <a:xfrm>
            <a:off x="8153400" y="3685907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code checks each spot in the array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EB45AE4-7D47-5432-BC9A-207745809981}"/>
                  </a:ext>
                </a:extLst>
              </p14:cNvPr>
              <p14:cNvContentPartPr/>
              <p14:nvPr/>
            </p14:nvContentPartPr>
            <p14:xfrm>
              <a:off x="1444706" y="2358540"/>
              <a:ext cx="5380200" cy="67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EB45AE4-7D47-5432-BC9A-2077458099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706" y="2178540"/>
                <a:ext cx="55598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791C8E3-C17F-1358-4CAE-24DF7F4C5DF7}"/>
                  </a:ext>
                </a:extLst>
              </p14:cNvPr>
              <p14:cNvContentPartPr/>
              <p14:nvPr/>
            </p14:nvContentPartPr>
            <p14:xfrm>
              <a:off x="2040866" y="2758500"/>
              <a:ext cx="4460040" cy="18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791C8E3-C17F-1358-4CAE-24DF7F4C5D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0866" y="2578500"/>
                <a:ext cx="463968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358E8F0-BB4B-F494-0939-C11FE11F6F4B}"/>
                  </a:ext>
                </a:extLst>
              </p14:cNvPr>
              <p14:cNvContentPartPr/>
              <p14:nvPr/>
            </p14:nvContentPartPr>
            <p14:xfrm>
              <a:off x="1306106" y="3133980"/>
              <a:ext cx="449280" cy="9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358E8F0-BB4B-F494-0939-C11FE11F6F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16106" y="2953980"/>
                <a:ext cx="628920" cy="369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BE53C43-9D68-0996-832A-8CBC33489C54}"/>
              </a:ext>
            </a:extLst>
          </p:cNvPr>
          <p:cNvSpPr txBox="1"/>
          <p:nvPr/>
        </p:nvSpPr>
        <p:spPr>
          <a:xfrm>
            <a:off x="441578" y="5418794"/>
            <a:ext cx="11085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Let’s look at how many times this instruction is executed as the array size grows</a:t>
            </a:r>
          </a:p>
        </p:txBody>
      </p:sp>
    </p:spTree>
    <p:extLst>
      <p:ext uri="{BB962C8B-B14F-4D97-AF65-F5344CB8AC3E}">
        <p14:creationId xmlns:p14="http://schemas.microsoft.com/office/powerpoint/2010/main" val="249401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990910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6817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751365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778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22272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649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27503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254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61094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994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535214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1855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01176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05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997965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42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F11FF-6E5A-00D5-EF56-8345F14FE37C}"/>
              </a:ext>
            </a:extLst>
          </p:cNvPr>
          <p:cNvSpPr txBox="1"/>
          <p:nvPr/>
        </p:nvSpPr>
        <p:spPr>
          <a:xfrm>
            <a:off x="609600" y="762000"/>
            <a:ext cx="929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computer scientists, we write many </a:t>
            </a:r>
            <a:r>
              <a:rPr lang="en-US" sz="2400" b="1" dirty="0"/>
              <a:t>algorithms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dirty="0"/>
              <a:t>We want to be able to describe how well our algorithms perform on a variety of inputs</a:t>
            </a:r>
          </a:p>
        </p:txBody>
      </p:sp>
    </p:spTree>
    <p:extLst>
      <p:ext uri="{BB962C8B-B14F-4D97-AF65-F5344CB8AC3E}">
        <p14:creationId xmlns:p14="http://schemas.microsoft.com/office/powerpoint/2010/main" val="3878770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2528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5612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685579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334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441106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033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05200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806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/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C8F71A9-508B-BC39-799D-8B8BE9E532C4}"/>
              </a:ext>
            </a:extLst>
          </p:cNvPr>
          <p:cNvSpPr txBox="1"/>
          <p:nvPr/>
        </p:nvSpPr>
        <p:spPr>
          <a:xfrm>
            <a:off x="6629400" y="3482955"/>
            <a:ext cx="4754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if we graphed these points?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11AF9-86BE-447B-47A5-5FBE40F85B52}"/>
              </a:ext>
            </a:extLst>
          </p:cNvPr>
          <p:cNvSpPr txBox="1"/>
          <p:nvPr/>
        </p:nvSpPr>
        <p:spPr>
          <a:xfrm>
            <a:off x="6539215" y="4096958"/>
            <a:ext cx="50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(10,10) , (100,100),  (533,533),   (1000,100) ….</a:t>
            </a:r>
          </a:p>
        </p:txBody>
      </p:sp>
    </p:spTree>
    <p:extLst>
      <p:ext uri="{BB962C8B-B14F-4D97-AF65-F5344CB8AC3E}">
        <p14:creationId xmlns:p14="http://schemas.microsoft.com/office/powerpoint/2010/main" val="1317349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/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3479489-F5BB-DAFA-4728-0F2BD6FC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273372"/>
            <a:ext cx="4462785" cy="2672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7A2AC6-9049-92E2-F9EF-37407EEDF9C1}"/>
              </a:ext>
            </a:extLst>
          </p:cNvPr>
          <p:cNvSpPr txBox="1"/>
          <p:nvPr/>
        </p:nvSpPr>
        <p:spPr>
          <a:xfrm>
            <a:off x="8356922" y="5866215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Array Size (N)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5EEA15-03A0-8687-011C-866F4A8CDEF8}"/>
              </a:ext>
            </a:extLst>
          </p:cNvPr>
          <p:cNvSpPr txBox="1"/>
          <p:nvPr/>
        </p:nvSpPr>
        <p:spPr>
          <a:xfrm rot="16200000">
            <a:off x="5751081" y="440341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Array Spots Checked</a:t>
            </a:r>
          </a:p>
        </p:txBody>
      </p:sp>
    </p:spTree>
    <p:extLst>
      <p:ext uri="{BB962C8B-B14F-4D97-AF65-F5344CB8AC3E}">
        <p14:creationId xmlns:p14="http://schemas.microsoft.com/office/powerpoint/2010/main" val="4199964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479489-F5BB-DAFA-4728-0F2BD6FC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273372"/>
            <a:ext cx="4462785" cy="2672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7A2AC6-9049-92E2-F9EF-37407EEDF9C1}"/>
              </a:ext>
            </a:extLst>
          </p:cNvPr>
          <p:cNvSpPr txBox="1"/>
          <p:nvPr/>
        </p:nvSpPr>
        <p:spPr>
          <a:xfrm>
            <a:off x="8356922" y="5866215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Array Size (N)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5EEA15-03A0-8687-011C-866F4A8CDEF8}"/>
              </a:ext>
            </a:extLst>
          </p:cNvPr>
          <p:cNvSpPr txBox="1"/>
          <p:nvPr/>
        </p:nvSpPr>
        <p:spPr>
          <a:xfrm rot="16200000">
            <a:off x="5751081" y="440341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Array Spots Checked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C86F0-496D-7ED2-A4E8-12B4F861A761}"/>
              </a:ext>
            </a:extLst>
          </p:cNvPr>
          <p:cNvSpPr txBox="1"/>
          <p:nvPr/>
        </p:nvSpPr>
        <p:spPr>
          <a:xfrm>
            <a:off x="220412" y="1035083"/>
            <a:ext cx="5812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linear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71E6F-4D3F-F3A6-F7E2-A18B11A053BC}"/>
              </a:ext>
            </a:extLst>
          </p:cNvPr>
          <p:cNvSpPr txBox="1"/>
          <p:nvPr/>
        </p:nvSpPr>
        <p:spPr>
          <a:xfrm>
            <a:off x="284105" y="1905000"/>
            <a:ext cx="613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 linear growth rate is a growth rate where the resource needs and the amount of data is directly proportional to each other.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8591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479489-F5BB-DAFA-4728-0F2BD6FC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273372"/>
            <a:ext cx="4462785" cy="2672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7A2AC6-9049-92E2-F9EF-37407EEDF9C1}"/>
              </a:ext>
            </a:extLst>
          </p:cNvPr>
          <p:cNvSpPr txBox="1"/>
          <p:nvPr/>
        </p:nvSpPr>
        <p:spPr>
          <a:xfrm>
            <a:off x="8356922" y="5866215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Array Size (N)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5EEA15-03A0-8687-011C-866F4A8CDEF8}"/>
              </a:ext>
            </a:extLst>
          </p:cNvPr>
          <p:cNvSpPr txBox="1"/>
          <p:nvPr/>
        </p:nvSpPr>
        <p:spPr>
          <a:xfrm rot="16200000">
            <a:off x="5751081" y="440341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Array Spots Checked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C86F0-496D-7ED2-A4E8-12B4F861A761}"/>
              </a:ext>
            </a:extLst>
          </p:cNvPr>
          <p:cNvSpPr txBox="1"/>
          <p:nvPr/>
        </p:nvSpPr>
        <p:spPr>
          <a:xfrm>
            <a:off x="220412" y="1035083"/>
            <a:ext cx="5812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linear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71E6F-4D3F-F3A6-F7E2-A18B11A053BC}"/>
              </a:ext>
            </a:extLst>
          </p:cNvPr>
          <p:cNvSpPr txBox="1"/>
          <p:nvPr/>
        </p:nvSpPr>
        <p:spPr>
          <a:xfrm>
            <a:off x="284105" y="1905000"/>
            <a:ext cx="613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 linear growth rate is a growth rate where the resource needs and the amount of data is directly proportional to each other.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B228B9-C666-8D8F-1288-977C1E5AFC11}"/>
                  </a:ext>
                </a:extLst>
              </p14:cNvPr>
              <p14:cNvContentPartPr/>
              <p14:nvPr/>
            </p14:nvContentPartPr>
            <p14:xfrm>
              <a:off x="9078506" y="930253"/>
              <a:ext cx="185328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B228B9-C666-8D8F-1288-977C1E5AFC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24506" y="822613"/>
                <a:ext cx="196092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D0FFFE6-4BF6-394F-E74A-5DC9E243155A}"/>
              </a:ext>
            </a:extLst>
          </p:cNvPr>
          <p:cNvSpPr txBox="1"/>
          <p:nvPr/>
        </p:nvSpPr>
        <p:spPr>
          <a:xfrm>
            <a:off x="284105" y="3328756"/>
            <a:ext cx="5357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driving factor of this algorithm is the size of the array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CF582-602C-BB23-CDB4-0ACDADFC9394}"/>
              </a:ext>
            </a:extLst>
          </p:cNvPr>
          <p:cNvSpPr txBox="1"/>
          <p:nvPr/>
        </p:nvSpPr>
        <p:spPr>
          <a:xfrm>
            <a:off x="344801" y="4534019"/>
            <a:ext cx="4884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N increases, the number of steps executed in this algorithm linearly increases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4E174A-1FA4-B26A-45A5-9CD9AA1B7CA9}"/>
              </a:ext>
            </a:extLst>
          </p:cNvPr>
          <p:cNvSpPr txBox="1"/>
          <p:nvPr/>
        </p:nvSpPr>
        <p:spPr>
          <a:xfrm>
            <a:off x="3276600" y="5734348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F(x) = N</a:t>
            </a:r>
          </a:p>
        </p:txBody>
      </p:sp>
    </p:spTree>
    <p:extLst>
      <p:ext uri="{BB962C8B-B14F-4D97-AF65-F5344CB8AC3E}">
        <p14:creationId xmlns:p14="http://schemas.microsoft.com/office/powerpoint/2010/main" val="2049081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304800" y="1066800"/>
            <a:ext cx="7502978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32E87-46FE-F981-9E03-B136277E3AC1}"/>
              </a:ext>
            </a:extLst>
          </p:cNvPr>
          <p:cNvSpPr txBox="1"/>
          <p:nvPr/>
        </p:nvSpPr>
        <p:spPr>
          <a:xfrm>
            <a:off x="8458200" y="10668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an N x N 2D array, print out its contents</a:t>
            </a:r>
          </a:p>
        </p:txBody>
      </p:sp>
    </p:spTree>
    <p:extLst>
      <p:ext uri="{BB962C8B-B14F-4D97-AF65-F5344CB8AC3E}">
        <p14:creationId xmlns:p14="http://schemas.microsoft.com/office/powerpoint/2010/main" val="1021497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304800" y="1066800"/>
            <a:ext cx="7502978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32E87-46FE-F981-9E03-B136277E3AC1}"/>
              </a:ext>
            </a:extLst>
          </p:cNvPr>
          <p:cNvSpPr txBox="1"/>
          <p:nvPr/>
        </p:nvSpPr>
        <p:spPr>
          <a:xfrm>
            <a:off x="8458200" y="10668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an N x N 2D array, print out its contents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C41F2-D28A-2811-2EDF-C3A813CC40B6}"/>
              </a:ext>
            </a:extLst>
          </p:cNvPr>
          <p:cNvSpPr txBox="1"/>
          <p:nvPr/>
        </p:nvSpPr>
        <p:spPr>
          <a:xfrm>
            <a:off x="762000" y="418105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52DC39-F885-390F-B029-B5490CDFB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4771548"/>
            <a:ext cx="824894" cy="14188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6651F3-05CF-245D-5D6A-525740700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4733789"/>
            <a:ext cx="830147" cy="1618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787250-8008-4E61-D58B-E177598D2B6D}"/>
              </a:ext>
            </a:extLst>
          </p:cNvPr>
          <p:cNvSpPr txBox="1"/>
          <p:nvPr/>
        </p:nvSpPr>
        <p:spPr>
          <a:xfrm>
            <a:off x="3002795" y="4150433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7</a:t>
            </a:r>
          </a:p>
        </p:txBody>
      </p:sp>
    </p:spTree>
    <p:extLst>
      <p:ext uri="{BB962C8B-B14F-4D97-AF65-F5344CB8AC3E}">
        <p14:creationId xmlns:p14="http://schemas.microsoft.com/office/powerpoint/2010/main" val="1022723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F11FF-6E5A-00D5-EF56-8345F14FE37C}"/>
              </a:ext>
            </a:extLst>
          </p:cNvPr>
          <p:cNvSpPr txBox="1"/>
          <p:nvPr/>
        </p:nvSpPr>
        <p:spPr>
          <a:xfrm>
            <a:off x="609600" y="762000"/>
            <a:ext cx="929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computer scientists, we write many </a:t>
            </a:r>
            <a:r>
              <a:rPr lang="en-US" sz="2400" b="1" dirty="0"/>
              <a:t>algorithms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dirty="0"/>
              <a:t>We want to be able to describe how well our algorithms perform on a variety of inputs</a:t>
            </a:r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30614"/>
            <a:ext cx="3434443" cy="343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3886200" y="414767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7EF44-3545-E241-CFC1-B9E66F1E0C32}"/>
              </a:ext>
            </a:extLst>
          </p:cNvPr>
          <p:cNvSpPr txBox="1"/>
          <p:nvPr/>
        </p:nvSpPr>
        <p:spPr>
          <a:xfrm>
            <a:off x="7848600" y="3465910"/>
            <a:ext cx="3505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could measure the effectiveness and performance of our cake making algorithm?</a:t>
            </a:r>
          </a:p>
        </p:txBody>
      </p:sp>
    </p:spTree>
    <p:extLst>
      <p:ext uri="{BB962C8B-B14F-4D97-AF65-F5344CB8AC3E}">
        <p14:creationId xmlns:p14="http://schemas.microsoft.com/office/powerpoint/2010/main" val="3950309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304800" y="1066800"/>
            <a:ext cx="7502978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32E87-46FE-F981-9E03-B136277E3AC1}"/>
              </a:ext>
            </a:extLst>
          </p:cNvPr>
          <p:cNvSpPr txBox="1"/>
          <p:nvPr/>
        </p:nvSpPr>
        <p:spPr>
          <a:xfrm>
            <a:off x="8458200" y="10668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an N x N 2D array, print out its contents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C41F2-D28A-2811-2EDF-C3A813CC40B6}"/>
              </a:ext>
            </a:extLst>
          </p:cNvPr>
          <p:cNvSpPr txBox="1"/>
          <p:nvPr/>
        </p:nvSpPr>
        <p:spPr>
          <a:xfrm>
            <a:off x="762000" y="418105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52DC39-F885-390F-B029-B5490CDFB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4771548"/>
            <a:ext cx="824894" cy="14188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6651F3-05CF-245D-5D6A-525740700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4733789"/>
            <a:ext cx="830147" cy="1618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787250-8008-4E61-D58B-E177598D2B6D}"/>
              </a:ext>
            </a:extLst>
          </p:cNvPr>
          <p:cNvSpPr txBox="1"/>
          <p:nvPr/>
        </p:nvSpPr>
        <p:spPr>
          <a:xfrm>
            <a:off x="3002795" y="4150433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CAFA2B1-EE48-74BB-6E88-1C08D7626846}"/>
                  </a:ext>
                </a:extLst>
              </p14:cNvPr>
              <p14:cNvContentPartPr/>
              <p14:nvPr/>
            </p14:nvContentPartPr>
            <p14:xfrm>
              <a:off x="2293946" y="2382493"/>
              <a:ext cx="3413160" cy="50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CAFA2B1-EE48-74BB-6E88-1C08D76268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3946" y="2202853"/>
                <a:ext cx="3592800" cy="4100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415A2B4-D484-2291-940F-AADF283DE2DE}"/>
              </a:ext>
            </a:extLst>
          </p:cNvPr>
          <p:cNvSpPr txBox="1"/>
          <p:nvPr/>
        </p:nvSpPr>
        <p:spPr>
          <a:xfrm>
            <a:off x="8237655" y="3026590"/>
            <a:ext cx="3810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Let’s look at how many times this operation is executed as N increases</a:t>
            </a:r>
          </a:p>
        </p:txBody>
      </p:sp>
    </p:spTree>
    <p:extLst>
      <p:ext uri="{BB962C8B-B14F-4D97-AF65-F5344CB8AC3E}">
        <p14:creationId xmlns:p14="http://schemas.microsoft.com/office/powerpoint/2010/main" val="1247763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2562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1820352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24083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466476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91343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32750145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85613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3030841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97781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17916152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100116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2804260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55147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1618297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426656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2728331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354949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813348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C7F63-FF5F-684B-F3B4-CCB5ACED81BA}"/>
              </a:ext>
            </a:extLst>
          </p:cNvPr>
          <p:cNvSpPr txBox="1"/>
          <p:nvPr/>
        </p:nvSpPr>
        <p:spPr>
          <a:xfrm>
            <a:off x="685800" y="2667000"/>
            <a:ext cx="4343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</a:t>
            </a:r>
            <a:r>
              <a:rPr lang="en-US" sz="2400" b="1" dirty="0"/>
              <a:t>total time needed </a:t>
            </a:r>
            <a:r>
              <a:rPr lang="en-US" sz="2400" dirty="0"/>
              <a:t>to make the cake?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Prep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Combining ingredients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Cooling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Icing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A71074-8F99-ABEA-C4F4-F7C4B1454B32}"/>
              </a:ext>
            </a:extLst>
          </p:cNvPr>
          <p:cNvSpPr txBox="1"/>
          <p:nvPr/>
        </p:nvSpPr>
        <p:spPr>
          <a:xfrm>
            <a:off x="6469076" y="2882443"/>
            <a:ext cx="48926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</a:t>
            </a:r>
            <a:r>
              <a:rPr lang="en-US" sz="2800" b="1" dirty="0"/>
              <a:t>time</a:t>
            </a:r>
            <a:r>
              <a:rPr lang="en-US" sz="2800" dirty="0"/>
              <a:t> an algorithm takes to finish is important. We generally want our algorithms to run as fast as possible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</p:spTree>
    <p:extLst>
      <p:ext uri="{BB962C8B-B14F-4D97-AF65-F5344CB8AC3E}">
        <p14:creationId xmlns:p14="http://schemas.microsoft.com/office/powerpoint/2010/main" val="2109589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387383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2882802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/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438DA-0FE6-C645-E11B-6B4CB185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971800"/>
            <a:ext cx="4038600" cy="2684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BF0A8-EA15-337F-552E-5A9D1F26D874}"/>
              </a:ext>
            </a:extLst>
          </p:cNvPr>
          <p:cNvSpPr txBox="1"/>
          <p:nvPr/>
        </p:nvSpPr>
        <p:spPr>
          <a:xfrm>
            <a:off x="8991600" y="5683913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2D7EB-9DE2-D2FD-ECC9-102F2B301515}"/>
              </a:ext>
            </a:extLst>
          </p:cNvPr>
          <p:cNvSpPr txBox="1"/>
          <p:nvPr/>
        </p:nvSpPr>
        <p:spPr>
          <a:xfrm rot="16200000">
            <a:off x="5485166" y="4175600"/>
            <a:ext cx="2533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1740092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438DA-0FE6-C645-E11B-6B4CB185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971800"/>
            <a:ext cx="4038600" cy="2684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BF0A8-EA15-337F-552E-5A9D1F26D874}"/>
              </a:ext>
            </a:extLst>
          </p:cNvPr>
          <p:cNvSpPr txBox="1"/>
          <p:nvPr/>
        </p:nvSpPr>
        <p:spPr>
          <a:xfrm>
            <a:off x="8991600" y="5683913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2D7EB-9DE2-D2FD-ECC9-102F2B301515}"/>
              </a:ext>
            </a:extLst>
          </p:cNvPr>
          <p:cNvSpPr txBox="1"/>
          <p:nvPr/>
        </p:nvSpPr>
        <p:spPr>
          <a:xfrm rot="16200000">
            <a:off x="5485166" y="4175600"/>
            <a:ext cx="2533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Number of Array Spots Printed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B66BC-5054-7D9F-8AE4-FAFF4D80CEE3}"/>
              </a:ext>
            </a:extLst>
          </p:cNvPr>
          <p:cNvSpPr txBox="1"/>
          <p:nvPr/>
        </p:nvSpPr>
        <p:spPr>
          <a:xfrm>
            <a:off x="220412" y="1035083"/>
            <a:ext cx="6377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quadratic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D6090-5BE4-FA3D-E7B9-DC3E98F6C8E4}"/>
              </a:ext>
            </a:extLst>
          </p:cNvPr>
          <p:cNvSpPr txBox="1"/>
          <p:nvPr/>
        </p:nvSpPr>
        <p:spPr>
          <a:xfrm>
            <a:off x="342074" y="1732107"/>
            <a:ext cx="61337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 quadratic growth rate is a growth rate where the resource needs and the amount of data is proportional to the </a:t>
            </a:r>
            <a:r>
              <a:rPr lang="en-US" sz="2400" b="0" i="1" dirty="0">
                <a:solidFill>
                  <a:srgbClr val="333333"/>
                </a:solidFill>
                <a:effectLst/>
                <a:latin typeface="Helvetica Neue"/>
              </a:rPr>
              <a:t>square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of a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0904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438DA-0FE6-C645-E11B-6B4CB185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971800"/>
            <a:ext cx="4038600" cy="2684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BF0A8-EA15-337F-552E-5A9D1F26D874}"/>
              </a:ext>
            </a:extLst>
          </p:cNvPr>
          <p:cNvSpPr txBox="1"/>
          <p:nvPr/>
        </p:nvSpPr>
        <p:spPr>
          <a:xfrm>
            <a:off x="8991600" y="5683913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2D7EB-9DE2-D2FD-ECC9-102F2B301515}"/>
              </a:ext>
            </a:extLst>
          </p:cNvPr>
          <p:cNvSpPr txBox="1"/>
          <p:nvPr/>
        </p:nvSpPr>
        <p:spPr>
          <a:xfrm rot="16200000">
            <a:off x="5485166" y="4175600"/>
            <a:ext cx="2533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Number of Array Spots Printed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B66BC-5054-7D9F-8AE4-FAFF4D80CEE3}"/>
              </a:ext>
            </a:extLst>
          </p:cNvPr>
          <p:cNvSpPr txBox="1"/>
          <p:nvPr/>
        </p:nvSpPr>
        <p:spPr>
          <a:xfrm>
            <a:off x="220412" y="1035083"/>
            <a:ext cx="6377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quadratic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D6090-5BE4-FA3D-E7B9-DC3E98F6C8E4}"/>
              </a:ext>
            </a:extLst>
          </p:cNvPr>
          <p:cNvSpPr txBox="1"/>
          <p:nvPr/>
        </p:nvSpPr>
        <p:spPr>
          <a:xfrm>
            <a:off x="342074" y="1732107"/>
            <a:ext cx="61337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 quadratic growth rate is a growth rate where the resource needs and the amount of data is proportional to the </a:t>
            </a:r>
            <a:r>
              <a:rPr lang="en-US" sz="2400" b="0" i="1" dirty="0">
                <a:solidFill>
                  <a:srgbClr val="333333"/>
                </a:solidFill>
                <a:effectLst/>
                <a:latin typeface="Helvetica Neue"/>
              </a:rPr>
              <a:t>square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of a function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FC1266-90CC-23D7-2584-9A73575C4AEB}"/>
              </a:ext>
            </a:extLst>
          </p:cNvPr>
          <p:cNvSpPr txBox="1"/>
          <p:nvPr/>
        </p:nvSpPr>
        <p:spPr>
          <a:xfrm>
            <a:off x="1905000" y="3354583"/>
            <a:ext cx="2372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F(x) = X ^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7DAF68-48A2-03C2-90A5-5073ADE5F531}"/>
              </a:ext>
            </a:extLst>
          </p:cNvPr>
          <p:cNvSpPr txBox="1"/>
          <p:nvPr/>
        </p:nvSpPr>
        <p:spPr>
          <a:xfrm>
            <a:off x="456494" y="4314099"/>
            <a:ext cx="4988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have a for loop inside of a for loop, so as N increases, the number of times the inside for loop executes = N * N </a:t>
            </a:r>
          </a:p>
        </p:txBody>
      </p:sp>
    </p:spTree>
    <p:extLst>
      <p:ext uri="{BB962C8B-B14F-4D97-AF65-F5344CB8AC3E}">
        <p14:creationId xmlns:p14="http://schemas.microsoft.com/office/powerpoint/2010/main" val="2218599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381000" y="1054519"/>
            <a:ext cx="8773556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9192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381000" y="1054519"/>
            <a:ext cx="8773556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17974-B50A-CB39-1F3B-0BE1021F5631}"/>
              </a:ext>
            </a:extLst>
          </p:cNvPr>
          <p:cNvSpPr txBox="1"/>
          <p:nvPr/>
        </p:nvSpPr>
        <p:spPr>
          <a:xfrm>
            <a:off x="381000" y="3810000"/>
            <a:ext cx="617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singly linked list (with at least one node), this algorithm adds a new node to the front of the LL </a:t>
            </a:r>
          </a:p>
        </p:txBody>
      </p:sp>
    </p:spTree>
    <p:extLst>
      <p:ext uri="{BB962C8B-B14F-4D97-AF65-F5344CB8AC3E}">
        <p14:creationId xmlns:p14="http://schemas.microsoft.com/office/powerpoint/2010/main" val="2904900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381000" y="1054519"/>
            <a:ext cx="8773556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17974-B50A-CB39-1F3B-0BE1021F5631}"/>
              </a:ext>
            </a:extLst>
          </p:cNvPr>
          <p:cNvSpPr txBox="1"/>
          <p:nvPr/>
        </p:nvSpPr>
        <p:spPr>
          <a:xfrm>
            <a:off x="381000" y="3810000"/>
            <a:ext cx="617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singly linked list (with at least one node), this algorithm adds a new node to the front of the LL </a:t>
            </a:r>
          </a:p>
        </p:txBody>
      </p:sp>
    </p:spTree>
    <p:extLst>
      <p:ext uri="{BB962C8B-B14F-4D97-AF65-F5344CB8AC3E}">
        <p14:creationId xmlns:p14="http://schemas.microsoft.com/office/powerpoint/2010/main" val="22573973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381000" y="1054519"/>
            <a:ext cx="8773556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17974-B50A-CB39-1F3B-0BE1021F5631}"/>
              </a:ext>
            </a:extLst>
          </p:cNvPr>
          <p:cNvSpPr txBox="1"/>
          <p:nvPr/>
        </p:nvSpPr>
        <p:spPr>
          <a:xfrm>
            <a:off x="381000" y="3810000"/>
            <a:ext cx="617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singly linked list (with at least one node), this algorithm adds a new node to the front of the LL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7629A-8CBC-3E35-FF03-275EA06443A9}"/>
              </a:ext>
            </a:extLst>
          </p:cNvPr>
          <p:cNvSpPr txBox="1"/>
          <p:nvPr/>
        </p:nvSpPr>
        <p:spPr>
          <a:xfrm>
            <a:off x="420383" y="5141214"/>
            <a:ext cx="7708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algorithm consists of two operations. Let’s look at how many times these operations are executed as the Linked List size increases</a:t>
            </a:r>
          </a:p>
        </p:txBody>
      </p:sp>
    </p:spTree>
    <p:extLst>
      <p:ext uri="{BB962C8B-B14F-4D97-AF65-F5344CB8AC3E}">
        <p14:creationId xmlns:p14="http://schemas.microsoft.com/office/powerpoint/2010/main" val="12454811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475325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924081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95305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918198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18888-11B2-CF14-E4BA-831398A83470}"/>
              </a:ext>
            </a:extLst>
          </p:cNvPr>
          <p:cNvSpPr txBox="1"/>
          <p:nvPr/>
        </p:nvSpPr>
        <p:spPr>
          <a:xfrm>
            <a:off x="2613316" y="2590800"/>
            <a:ext cx="6965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How well does our algorithm work on a variety of problems?</a:t>
            </a:r>
          </a:p>
        </p:txBody>
      </p:sp>
      <p:pic>
        <p:nvPicPr>
          <p:cNvPr id="3074" name="Picture 2" descr="Best-Ever Chocolate Cake Recipe - Brown Eyed Baker">
            <a:extLst>
              <a:ext uri="{FF2B5EF4-FFF2-40B4-BE49-F238E27FC236}">
                <a16:creationId xmlns:a16="http://schemas.microsoft.com/office/drawing/2014/main" id="{82A0B68B-0657-74B4-0136-B4C1099D3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32351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luffy &amp; Moist Coconut Cake - Sally's Baking Addiction">
            <a:extLst>
              <a:ext uri="{FF2B5EF4-FFF2-40B4-BE49-F238E27FC236}">
                <a16:creationId xmlns:a16="http://schemas.microsoft.com/office/drawing/2014/main" id="{64E9651A-0C43-0FFF-44A8-20805A91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245182"/>
            <a:ext cx="203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est Red Velvet Cake Recipe - House of Nash Eats">
            <a:extLst>
              <a:ext uri="{FF2B5EF4-FFF2-40B4-BE49-F238E27FC236}">
                <a16:creationId xmlns:a16="http://schemas.microsoft.com/office/drawing/2014/main" id="{72C8A4E5-E116-DAAE-2583-63B893AD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09" y="3134111"/>
            <a:ext cx="2204253" cy="33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EE7EFB-FB8A-E44B-8278-86DF64E1AC73}"/>
              </a:ext>
            </a:extLst>
          </p:cNvPr>
          <p:cNvSpPr txBox="1"/>
          <p:nvPr/>
        </p:nvSpPr>
        <p:spPr>
          <a:xfrm>
            <a:off x="8930640" y="3055102"/>
            <a:ext cx="3185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we needed to make different types of cake, How well would our algorithm do?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86CAD-A442-25AA-1A2A-BB00CDF1F315}"/>
              </a:ext>
            </a:extLst>
          </p:cNvPr>
          <p:cNvSpPr txBox="1"/>
          <p:nvPr/>
        </p:nvSpPr>
        <p:spPr>
          <a:xfrm>
            <a:off x="9052560" y="5248837"/>
            <a:ext cx="304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Generalizability and Reliability </a:t>
            </a:r>
          </a:p>
        </p:txBody>
      </p:sp>
    </p:spTree>
    <p:extLst>
      <p:ext uri="{BB962C8B-B14F-4D97-AF65-F5344CB8AC3E}">
        <p14:creationId xmlns:p14="http://schemas.microsoft.com/office/powerpoint/2010/main" val="36728711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48621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8458968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46413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39517721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00165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1025387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050955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7609857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79840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5566369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120533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6498245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523476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9175247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13939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31110787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48877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31018803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43792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493939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18888-11B2-CF14-E4BA-831398A83470}"/>
              </a:ext>
            </a:extLst>
          </p:cNvPr>
          <p:cNvSpPr txBox="1"/>
          <p:nvPr/>
        </p:nvSpPr>
        <p:spPr>
          <a:xfrm>
            <a:off x="1570264" y="2282748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How well does our cake taste?</a:t>
            </a:r>
          </a:p>
        </p:txBody>
      </p:sp>
      <p:pic>
        <p:nvPicPr>
          <p:cNvPr id="4098" name="Picture 2" descr="Who makes the best grocery store sheet cake?">
            <a:extLst>
              <a:ext uri="{FF2B5EF4-FFF2-40B4-BE49-F238E27FC236}">
                <a16:creationId xmlns:a16="http://schemas.microsoft.com/office/drawing/2014/main" id="{BECCB665-1C03-F1FA-27FE-F1DD0C15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44" y="2927787"/>
            <a:ext cx="5029200" cy="284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B74F3-6FB2-CD5D-DCCC-8A25B8096967}"/>
              </a:ext>
            </a:extLst>
          </p:cNvPr>
          <p:cNvSpPr txBox="1"/>
          <p:nvPr/>
        </p:nvSpPr>
        <p:spPr>
          <a:xfrm>
            <a:off x="6117771" y="2983468"/>
            <a:ext cx="487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want our algorithm to output the best cake possible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9778EA-0044-8AB8-D3CB-CB4BF9C3F3E0}"/>
              </a:ext>
            </a:extLst>
          </p:cNvPr>
          <p:cNvSpPr txBox="1"/>
          <p:nvPr/>
        </p:nvSpPr>
        <p:spPr>
          <a:xfrm>
            <a:off x="6096000" y="4537373"/>
            <a:ext cx="502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Does our algorithm always yield the </a:t>
            </a:r>
            <a:r>
              <a:rPr lang="en-US" sz="2800" b="1" dirty="0"/>
              <a:t>optimal</a:t>
            </a:r>
            <a:r>
              <a:rPr lang="en-US" sz="2800" dirty="0"/>
              <a:t> result ?</a:t>
            </a:r>
          </a:p>
        </p:txBody>
      </p:sp>
    </p:spTree>
    <p:extLst>
      <p:ext uri="{BB962C8B-B14F-4D97-AF65-F5344CB8AC3E}">
        <p14:creationId xmlns:p14="http://schemas.microsoft.com/office/powerpoint/2010/main" val="2568231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536030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7064441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324050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37795336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81803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19877075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/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FBC8A-5958-303C-F067-02D2EB3D5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58" y="2743200"/>
            <a:ext cx="4178275" cy="27369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0AA042-B33B-ED22-6558-B53F8A7EB17F}"/>
              </a:ext>
            </a:extLst>
          </p:cNvPr>
          <p:cNvSpPr txBox="1"/>
          <p:nvPr/>
        </p:nvSpPr>
        <p:spPr>
          <a:xfrm rot="16200000">
            <a:off x="5558331" y="3825251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0B094-7E42-35AD-D08E-EA2642113FCF}"/>
              </a:ext>
            </a:extLst>
          </p:cNvPr>
          <p:cNvSpPr txBox="1"/>
          <p:nvPr/>
        </p:nvSpPr>
        <p:spPr>
          <a:xfrm>
            <a:off x="9214795" y="556317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1427923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FBC8A-5958-303C-F067-02D2EB3D5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58" y="2743200"/>
            <a:ext cx="4178275" cy="27369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0AA042-B33B-ED22-6558-B53F8A7EB17F}"/>
              </a:ext>
            </a:extLst>
          </p:cNvPr>
          <p:cNvSpPr txBox="1"/>
          <p:nvPr/>
        </p:nvSpPr>
        <p:spPr>
          <a:xfrm rot="16200000">
            <a:off x="5558331" y="3825251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0B094-7E42-35AD-D08E-EA2642113FCF}"/>
              </a:ext>
            </a:extLst>
          </p:cNvPr>
          <p:cNvSpPr txBox="1"/>
          <p:nvPr/>
        </p:nvSpPr>
        <p:spPr>
          <a:xfrm>
            <a:off x="9214795" y="556317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306E2-A458-AD15-51D9-A49ACC6ECE57}"/>
              </a:ext>
            </a:extLst>
          </p:cNvPr>
          <p:cNvSpPr txBox="1"/>
          <p:nvPr/>
        </p:nvSpPr>
        <p:spPr>
          <a:xfrm>
            <a:off x="220412" y="1035083"/>
            <a:ext cx="6274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constant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8D3754-415C-86A2-7EAF-378065F05921}"/>
              </a:ext>
            </a:extLst>
          </p:cNvPr>
          <p:cNvSpPr txBox="1"/>
          <p:nvPr/>
        </p:nvSpPr>
        <p:spPr>
          <a:xfrm>
            <a:off x="342074" y="1732107"/>
            <a:ext cx="613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 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Helvetica Neue"/>
              </a:rPr>
              <a:t>constant growth rate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is one where the resource need does not grow as N increases.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A535E-AFFC-35A2-BEFC-61FEBD18ABAA}"/>
              </a:ext>
            </a:extLst>
          </p:cNvPr>
          <p:cNvSpPr txBox="1"/>
          <p:nvPr/>
        </p:nvSpPr>
        <p:spPr>
          <a:xfrm>
            <a:off x="342074" y="3993510"/>
            <a:ext cx="5415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number of instructions executed for adding something to LL of size 1 is the same as adding to a LL of size 100000000000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2B4959-B15C-0350-43A0-3D56CA2DBB51}"/>
              </a:ext>
            </a:extLst>
          </p:cNvPr>
          <p:cNvSpPr txBox="1"/>
          <p:nvPr/>
        </p:nvSpPr>
        <p:spPr>
          <a:xfrm>
            <a:off x="1988966" y="3100047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F(x) =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501A94-C6A6-BD22-EB36-AEC9AE2BC44B}"/>
              </a:ext>
            </a:extLst>
          </p:cNvPr>
          <p:cNvSpPr txBox="1"/>
          <p:nvPr/>
        </p:nvSpPr>
        <p:spPr>
          <a:xfrm>
            <a:off x="468188" y="5697354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ie</a:t>
            </a:r>
            <a:r>
              <a:rPr lang="en-US" dirty="0"/>
              <a:t>. As N increases, the number of steps our algorithm performs is constant</a:t>
            </a:r>
          </a:p>
        </p:txBody>
      </p:sp>
    </p:spTree>
    <p:extLst>
      <p:ext uri="{BB962C8B-B14F-4D97-AF65-F5344CB8AC3E}">
        <p14:creationId xmlns:p14="http://schemas.microsoft.com/office/powerpoint/2010/main" val="15594873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</p:spTree>
    <p:extLst>
      <p:ext uri="{BB962C8B-B14F-4D97-AF65-F5344CB8AC3E}">
        <p14:creationId xmlns:p14="http://schemas.microsoft.com/office/powerpoint/2010/main" val="8526530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37439A-BB91-2A0A-7704-D0442190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92654"/>
            <a:ext cx="1676400" cy="270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30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37439A-BB91-2A0A-7704-D0442190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92654"/>
            <a:ext cx="1600200" cy="2583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B38E4-BEAF-C293-1AC9-015E8817E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098097"/>
            <a:ext cx="1752600" cy="487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311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37439A-BB91-2A0A-7704-D0442190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92654"/>
            <a:ext cx="1600200" cy="2583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B38E4-BEAF-C293-1AC9-015E8817E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098097"/>
            <a:ext cx="1752600" cy="4873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35D578-A6C1-9AC8-3A03-AA462A1AC54F}"/>
              </a:ext>
            </a:extLst>
          </p:cNvPr>
          <p:cNvSpPr txBox="1"/>
          <p:nvPr/>
        </p:nvSpPr>
        <p:spPr>
          <a:xfrm>
            <a:off x="4724400" y="959117"/>
            <a:ext cx="121058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Input: 4</a:t>
            </a:r>
          </a:p>
          <a:p>
            <a:endParaRPr lang="en-US" sz="2400" dirty="0"/>
          </a:p>
          <a:p>
            <a:r>
              <a:rPr lang="en-US" sz="2400" dirty="0"/>
              <a:t>Output</a:t>
            </a:r>
          </a:p>
          <a:p>
            <a:endParaRPr lang="en-US" sz="2400" dirty="0"/>
          </a:p>
          <a:p>
            <a:r>
              <a:rPr lang="en-US" sz="2400" dirty="0"/>
              <a:t>0000</a:t>
            </a:r>
          </a:p>
          <a:p>
            <a:r>
              <a:rPr lang="en-US" sz="2400" dirty="0"/>
              <a:t>0001</a:t>
            </a:r>
          </a:p>
          <a:p>
            <a:r>
              <a:rPr lang="en-US" sz="2400" dirty="0"/>
              <a:t>0010</a:t>
            </a:r>
          </a:p>
          <a:p>
            <a:r>
              <a:rPr lang="en-US" sz="2400" dirty="0"/>
              <a:t>0011</a:t>
            </a:r>
          </a:p>
          <a:p>
            <a:r>
              <a:rPr lang="en-US" sz="2400" dirty="0"/>
              <a:t>0100</a:t>
            </a:r>
          </a:p>
          <a:p>
            <a:r>
              <a:rPr lang="en-US" sz="2400" dirty="0"/>
              <a:t>0101</a:t>
            </a:r>
          </a:p>
          <a:p>
            <a:r>
              <a:rPr lang="en-US" sz="2400" dirty="0"/>
              <a:t>0110</a:t>
            </a:r>
          </a:p>
          <a:p>
            <a:r>
              <a:rPr lang="en-US" sz="2400" dirty="0"/>
              <a:t>0111</a:t>
            </a:r>
          </a:p>
          <a:p>
            <a:r>
              <a:rPr lang="en-US" sz="2400" dirty="0"/>
              <a:t>…</a:t>
            </a:r>
          </a:p>
          <a:p>
            <a:r>
              <a:rPr lang="en-US" sz="2400" dirty="0"/>
              <a:t>1111</a:t>
            </a:r>
          </a:p>
        </p:txBody>
      </p:sp>
    </p:spTree>
    <p:extLst>
      <p:ext uri="{BB962C8B-B14F-4D97-AF65-F5344CB8AC3E}">
        <p14:creationId xmlns:p14="http://schemas.microsoft.com/office/powerpoint/2010/main" val="27368753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381000" y="1066800"/>
            <a:ext cx="816281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EB49F6-C80B-21CA-BE93-3C13F9C2B4DA}"/>
              </a:ext>
            </a:extLst>
          </p:cNvPr>
          <p:cNvSpPr txBox="1"/>
          <p:nvPr/>
        </p:nvSpPr>
        <p:spPr>
          <a:xfrm>
            <a:off x="304800" y="4782555"/>
            <a:ext cx="86867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Don’t worry too much about the specifics of the algorithm. Let’s look at the amount a string that get generated as N increases </a:t>
            </a:r>
          </a:p>
        </p:txBody>
      </p:sp>
    </p:spTree>
    <p:extLst>
      <p:ext uri="{BB962C8B-B14F-4D97-AF65-F5344CB8AC3E}">
        <p14:creationId xmlns:p14="http://schemas.microsoft.com/office/powerpoint/2010/main" val="4287551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18888-11B2-CF14-E4BA-831398A83470}"/>
              </a:ext>
            </a:extLst>
          </p:cNvPr>
          <p:cNvSpPr txBox="1"/>
          <p:nvPr/>
        </p:nvSpPr>
        <p:spPr>
          <a:xfrm>
            <a:off x="1570264" y="2282748"/>
            <a:ext cx="4956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Does our algorithm actually make a cake?</a:t>
            </a:r>
          </a:p>
        </p:txBody>
      </p:sp>
      <p:pic>
        <p:nvPicPr>
          <p:cNvPr id="5122" name="Picture 2" descr="The Top 10 Reasons Your Last Cake Failed | Mama Knows">
            <a:extLst>
              <a:ext uri="{FF2B5EF4-FFF2-40B4-BE49-F238E27FC236}">
                <a16:creationId xmlns:a16="http://schemas.microsoft.com/office/drawing/2014/main" id="{2BA165B3-0C66-B3D9-1B34-16326F2D1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60986"/>
            <a:ext cx="40894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9B8B5D-C28D-1A73-3A01-4803A290877E}"/>
              </a:ext>
            </a:extLst>
          </p:cNvPr>
          <p:cNvSpPr txBox="1"/>
          <p:nvPr/>
        </p:nvSpPr>
        <p:spPr>
          <a:xfrm>
            <a:off x="5715000" y="3200400"/>
            <a:ext cx="553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Does our algorithm </a:t>
            </a:r>
            <a:r>
              <a:rPr lang="en-US" sz="2400" i="1" dirty="0"/>
              <a:t>actually</a:t>
            </a:r>
            <a:r>
              <a:rPr lang="en-US" sz="2400" dirty="0"/>
              <a:t> do what we say it does?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D40DDC-4CE2-6C44-7FD8-85AF1108FECA}"/>
              </a:ext>
            </a:extLst>
          </p:cNvPr>
          <p:cNvSpPr txBox="1"/>
          <p:nvPr/>
        </p:nvSpPr>
        <p:spPr>
          <a:xfrm>
            <a:off x="5725886" y="4600669"/>
            <a:ext cx="5262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Our algorithm needs to be </a:t>
            </a:r>
            <a:r>
              <a:rPr lang="en-US" sz="2800" b="1" dirty="0"/>
              <a:t>valid</a:t>
            </a:r>
          </a:p>
        </p:txBody>
      </p:sp>
    </p:spTree>
    <p:extLst>
      <p:ext uri="{BB962C8B-B14F-4D97-AF65-F5344CB8AC3E}">
        <p14:creationId xmlns:p14="http://schemas.microsoft.com/office/powerpoint/2010/main" val="26059142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0444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21151792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16478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19579666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242106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7155480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89272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15707648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02213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42889732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15824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15599305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413100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21152604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832583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1576521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357770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40549108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84462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368266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  <p:pic>
        <p:nvPicPr>
          <p:cNvPr id="6146" name="Picture 2" descr="The Best Grocery Store Cakes Ranked By a Professional Baker">
            <a:extLst>
              <a:ext uri="{FF2B5EF4-FFF2-40B4-BE49-F238E27FC236}">
                <a16:creationId xmlns:a16="http://schemas.microsoft.com/office/drawing/2014/main" id="{4FE9F5F8-5041-D336-43FA-71F0DC939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87113"/>
            <a:ext cx="4550835" cy="303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5DE74A-F211-6815-2E22-6215ABB132C9}"/>
              </a:ext>
            </a:extLst>
          </p:cNvPr>
          <p:cNvSpPr txBox="1"/>
          <p:nvPr/>
        </p:nvSpPr>
        <p:spPr>
          <a:xfrm>
            <a:off x="5257800" y="2887113"/>
            <a:ext cx="57177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Suppose we needed to make a lot of the same cake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How well does our algorithm </a:t>
            </a:r>
            <a:r>
              <a:rPr lang="en-US" sz="2800" b="1" dirty="0"/>
              <a:t>scale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174677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6224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37479956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658294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65536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36735236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/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65536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90DEBB-3481-E6C7-9797-20E71B2E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281" y="2918260"/>
            <a:ext cx="3762238" cy="2425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46BE64-2A85-EB5C-C1DC-0D72A33CDE68}"/>
              </a:ext>
            </a:extLst>
          </p:cNvPr>
          <p:cNvSpPr txBox="1"/>
          <p:nvPr/>
        </p:nvSpPr>
        <p:spPr>
          <a:xfrm>
            <a:off x="9074224" y="540829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FD5EC9-ADB6-3848-B6F9-6DE3D9AA866B}"/>
              </a:ext>
            </a:extLst>
          </p:cNvPr>
          <p:cNvSpPr txBox="1"/>
          <p:nvPr/>
        </p:nvSpPr>
        <p:spPr>
          <a:xfrm rot="16200000">
            <a:off x="5489839" y="3759954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21685849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90DEBB-3481-E6C7-9797-20E71B2E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281" y="2918260"/>
            <a:ext cx="3762238" cy="2425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46BE64-2A85-EB5C-C1DC-0D72A33CDE68}"/>
              </a:ext>
            </a:extLst>
          </p:cNvPr>
          <p:cNvSpPr txBox="1"/>
          <p:nvPr/>
        </p:nvSpPr>
        <p:spPr>
          <a:xfrm>
            <a:off x="9074224" y="540829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FD5EC9-ADB6-3848-B6F9-6DE3D9AA866B}"/>
              </a:ext>
            </a:extLst>
          </p:cNvPr>
          <p:cNvSpPr txBox="1"/>
          <p:nvPr/>
        </p:nvSpPr>
        <p:spPr>
          <a:xfrm rot="16200000">
            <a:off x="5489839" y="3759954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2154A-72A0-598C-5042-4614108EDA62}"/>
              </a:ext>
            </a:extLst>
          </p:cNvPr>
          <p:cNvSpPr txBox="1"/>
          <p:nvPr/>
        </p:nvSpPr>
        <p:spPr>
          <a:xfrm>
            <a:off x="220412" y="1035083"/>
            <a:ext cx="6700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exponential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9FBF12-F2FB-2C29-91E9-CAEC27C9A453}"/>
              </a:ext>
            </a:extLst>
          </p:cNvPr>
          <p:cNvSpPr txBox="1"/>
          <p:nvPr/>
        </p:nvSpPr>
        <p:spPr>
          <a:xfrm>
            <a:off x="342074" y="1732107"/>
            <a:ext cx="613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An 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Helvetica Neue"/>
              </a:rPr>
              <a:t>exponential growth rate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is one where the resource needed begins to double or increase very drastically as N increases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6B3BFB-3FC2-6448-96AB-BE287F90C5BC}"/>
              </a:ext>
            </a:extLst>
          </p:cNvPr>
          <p:cNvSpPr txBox="1"/>
          <p:nvPr/>
        </p:nvSpPr>
        <p:spPr>
          <a:xfrm>
            <a:off x="1988966" y="3100047"/>
            <a:ext cx="212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F(x) = B ^ x</a:t>
            </a:r>
          </a:p>
        </p:txBody>
      </p:sp>
    </p:spTree>
    <p:extLst>
      <p:ext uri="{BB962C8B-B14F-4D97-AF65-F5344CB8AC3E}">
        <p14:creationId xmlns:p14="http://schemas.microsoft.com/office/powerpoint/2010/main" val="12040366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90DEBB-3481-E6C7-9797-20E71B2E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281" y="2918260"/>
            <a:ext cx="3762238" cy="2425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46BE64-2A85-EB5C-C1DC-0D72A33CDE68}"/>
              </a:ext>
            </a:extLst>
          </p:cNvPr>
          <p:cNvSpPr txBox="1"/>
          <p:nvPr/>
        </p:nvSpPr>
        <p:spPr>
          <a:xfrm>
            <a:off x="9074224" y="540829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FD5EC9-ADB6-3848-B6F9-6DE3D9AA866B}"/>
              </a:ext>
            </a:extLst>
          </p:cNvPr>
          <p:cNvSpPr txBox="1"/>
          <p:nvPr/>
        </p:nvSpPr>
        <p:spPr>
          <a:xfrm rot="16200000">
            <a:off x="5489839" y="3759954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2154A-72A0-598C-5042-4614108EDA62}"/>
              </a:ext>
            </a:extLst>
          </p:cNvPr>
          <p:cNvSpPr txBox="1"/>
          <p:nvPr/>
        </p:nvSpPr>
        <p:spPr>
          <a:xfrm>
            <a:off x="220412" y="1035083"/>
            <a:ext cx="6700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exponential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9FBF12-F2FB-2C29-91E9-CAEC27C9A453}"/>
              </a:ext>
            </a:extLst>
          </p:cNvPr>
          <p:cNvSpPr txBox="1"/>
          <p:nvPr/>
        </p:nvSpPr>
        <p:spPr>
          <a:xfrm>
            <a:off x="342074" y="1732107"/>
            <a:ext cx="613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An 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Helvetica Neue"/>
              </a:rPr>
              <a:t>exponential growth rate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is one where the resource needed begins to double or increase very drastically as N increases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6B3BFB-3FC2-6448-96AB-BE287F90C5BC}"/>
              </a:ext>
            </a:extLst>
          </p:cNvPr>
          <p:cNvSpPr txBox="1"/>
          <p:nvPr/>
        </p:nvSpPr>
        <p:spPr>
          <a:xfrm>
            <a:off x="1988966" y="3100047"/>
            <a:ext cx="212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F(x) = B ^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38944-DAB5-1F8F-A67C-2A0E5EE80C66}"/>
              </a:ext>
            </a:extLst>
          </p:cNvPr>
          <p:cNvSpPr txBox="1"/>
          <p:nvPr/>
        </p:nvSpPr>
        <p:spPr>
          <a:xfrm>
            <a:off x="609600" y="4016302"/>
            <a:ext cx="533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algorithm that has an exponential growth rate is generally perceived as </a:t>
            </a:r>
            <a:r>
              <a:rPr lang="en-US" sz="2400" b="1" dirty="0"/>
              <a:t>inefficient</a:t>
            </a:r>
            <a:r>
              <a:rPr lang="en-US" sz="2400" dirty="0"/>
              <a:t>. When N gets big, sometimes the algorithm won’t finish for years</a:t>
            </a:r>
          </a:p>
        </p:txBody>
      </p:sp>
    </p:spTree>
    <p:extLst>
      <p:ext uri="{BB962C8B-B14F-4D97-AF65-F5344CB8AC3E}">
        <p14:creationId xmlns:p14="http://schemas.microsoft.com/office/powerpoint/2010/main" val="6490132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CFF31E-B8F6-8A5E-AFF4-10FCD2B83BE0}"/>
              </a:ext>
            </a:extLst>
          </p:cNvPr>
          <p:cNvSpPr txBox="1"/>
          <p:nvPr/>
        </p:nvSpPr>
        <p:spPr>
          <a:xfrm>
            <a:off x="696032" y="381000"/>
            <a:ext cx="1009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The</a:t>
            </a:r>
            <a:r>
              <a:rPr lang="en-US" sz="3600" b="1" i="0" dirty="0">
                <a:solidFill>
                  <a:srgbClr val="333333"/>
                </a:solidFill>
                <a:effectLst/>
                <a:latin typeface="Helvetica Neue"/>
              </a:rPr>
              <a:t> growth rate </a:t>
            </a:r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of the algorithm looks at 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Helvetica Neue"/>
              </a:rPr>
              <a:t>how much more resource an algorithm needs (time or space) as the input size increases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A08B94-D525-7FDA-4D4F-E0BE1B317DA3}"/>
              </a:ext>
            </a:extLst>
          </p:cNvPr>
          <p:cNvSpPr/>
          <p:nvPr/>
        </p:nvSpPr>
        <p:spPr>
          <a:xfrm>
            <a:off x="457200" y="2479884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Constant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ECA02-9B20-06C9-8ECE-E13BB81D0DB6}"/>
              </a:ext>
            </a:extLst>
          </p:cNvPr>
          <p:cNvSpPr/>
          <p:nvPr/>
        </p:nvSpPr>
        <p:spPr>
          <a:xfrm>
            <a:off x="457200" y="3808275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11E164-D59A-E021-B8BC-9F293A4156C4}"/>
              </a:ext>
            </a:extLst>
          </p:cNvPr>
          <p:cNvSpPr/>
          <p:nvPr/>
        </p:nvSpPr>
        <p:spPr>
          <a:xfrm>
            <a:off x="457200" y="5179417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Linear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6F13EE-FA38-7C9B-CA0D-BB47A4971D3C}"/>
              </a:ext>
            </a:extLst>
          </p:cNvPr>
          <p:cNvSpPr/>
          <p:nvPr/>
        </p:nvSpPr>
        <p:spPr>
          <a:xfrm>
            <a:off x="4879521" y="2479884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???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573BF2-A564-CDEA-15F6-104BF9E5F7B8}"/>
              </a:ext>
            </a:extLst>
          </p:cNvPr>
          <p:cNvSpPr/>
          <p:nvPr/>
        </p:nvSpPr>
        <p:spPr>
          <a:xfrm>
            <a:off x="4879521" y="3808275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Quadratic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4F0D3C-339B-194D-2FFA-B2ABDDD9C1F3}"/>
              </a:ext>
            </a:extLst>
          </p:cNvPr>
          <p:cNvSpPr/>
          <p:nvPr/>
        </p:nvSpPr>
        <p:spPr>
          <a:xfrm>
            <a:off x="4879521" y="5179417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Exponential</a:t>
            </a:r>
          </a:p>
        </p:txBody>
      </p:sp>
    </p:spTree>
    <p:extLst>
      <p:ext uri="{BB962C8B-B14F-4D97-AF65-F5344CB8AC3E}">
        <p14:creationId xmlns:p14="http://schemas.microsoft.com/office/powerpoint/2010/main" val="23450309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A08B94-D525-7FDA-4D4F-E0BE1B317DA3}"/>
              </a:ext>
            </a:extLst>
          </p:cNvPr>
          <p:cNvSpPr/>
          <p:nvPr/>
        </p:nvSpPr>
        <p:spPr>
          <a:xfrm>
            <a:off x="2089150" y="413364"/>
            <a:ext cx="198120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Constant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11E164-D59A-E021-B8BC-9F293A4156C4}"/>
              </a:ext>
            </a:extLst>
          </p:cNvPr>
          <p:cNvSpPr/>
          <p:nvPr/>
        </p:nvSpPr>
        <p:spPr>
          <a:xfrm>
            <a:off x="2165350" y="3442387"/>
            <a:ext cx="198120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Linear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573BF2-A564-CDEA-15F6-104BF9E5F7B8}"/>
              </a:ext>
            </a:extLst>
          </p:cNvPr>
          <p:cNvSpPr/>
          <p:nvPr/>
        </p:nvSpPr>
        <p:spPr>
          <a:xfrm>
            <a:off x="6564086" y="359591"/>
            <a:ext cx="198120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Quadratic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4F0D3C-339B-194D-2FFA-B2ABDDD9C1F3}"/>
              </a:ext>
            </a:extLst>
          </p:cNvPr>
          <p:cNvSpPr/>
          <p:nvPr/>
        </p:nvSpPr>
        <p:spPr>
          <a:xfrm>
            <a:off x="6564086" y="3404943"/>
            <a:ext cx="198120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Exponential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52C843-6CCF-05C5-1180-4EA4CCB56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886" y="4267200"/>
            <a:ext cx="2934989" cy="1892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E162D-5338-7452-A1EE-1B70BAA74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0" y="1257511"/>
            <a:ext cx="2895600" cy="1896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E6512-46E3-58B9-C5EF-CC48ED57E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551" y="4340133"/>
            <a:ext cx="3166812" cy="1896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41BA87-37E2-832F-F323-1256C7403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760" y="1225872"/>
            <a:ext cx="2603455" cy="173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33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C37F91-2C67-F5FF-B1B3-E9C6445AA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823912"/>
            <a:ext cx="6975542" cy="5210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36BE10-0332-7682-C595-6BA3AD81C8E3}"/>
              </a:ext>
            </a:extLst>
          </p:cNvPr>
          <p:cNvSpPr txBox="1"/>
          <p:nvPr/>
        </p:nvSpPr>
        <p:spPr>
          <a:xfrm>
            <a:off x="7772400" y="342899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Constant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039282-3A5D-FA10-11A2-13B001F09F8F}"/>
              </a:ext>
            </a:extLst>
          </p:cNvPr>
          <p:cNvSpPr txBox="1"/>
          <p:nvPr/>
        </p:nvSpPr>
        <p:spPr>
          <a:xfrm rot="18888636">
            <a:off x="6986783" y="12655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Linear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C6F090-E235-D6A6-6021-4D78CC6D1523}"/>
              </a:ext>
            </a:extLst>
          </p:cNvPr>
          <p:cNvSpPr txBox="1"/>
          <p:nvPr/>
        </p:nvSpPr>
        <p:spPr>
          <a:xfrm rot="18918410">
            <a:off x="3434123" y="2808879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Exponential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FAE837-8421-FE6C-5CB9-B8B7B2ED0AF7}"/>
              </a:ext>
            </a:extLst>
          </p:cNvPr>
          <p:cNvSpPr txBox="1"/>
          <p:nvPr/>
        </p:nvSpPr>
        <p:spPr>
          <a:xfrm rot="19991530">
            <a:off x="4663673" y="280887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Quadratic</a:t>
            </a:r>
          </a:p>
        </p:txBody>
      </p:sp>
    </p:spTree>
    <p:extLst>
      <p:ext uri="{BB962C8B-B14F-4D97-AF65-F5344CB8AC3E}">
        <p14:creationId xmlns:p14="http://schemas.microsoft.com/office/powerpoint/2010/main" val="6745422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E470C-2B3B-25EE-24FF-847883F8F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59532"/>
            <a:ext cx="7058025" cy="6105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E98C082-A311-5C57-094A-0F0E4F2D8C24}"/>
                  </a:ext>
                </a:extLst>
              </p14:cNvPr>
              <p14:cNvContentPartPr/>
              <p14:nvPr/>
            </p14:nvContentPartPr>
            <p14:xfrm>
              <a:off x="971306" y="4553653"/>
              <a:ext cx="1510200" cy="687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E98C082-A311-5C57-094A-0F0E4F2D8C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3306" y="4535653"/>
                <a:ext cx="1545840" cy="723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8524B44-24E3-FB84-FDAD-FFC33A66F171}"/>
              </a:ext>
            </a:extLst>
          </p:cNvPr>
          <p:cNvSpPr txBox="1"/>
          <p:nvPr/>
        </p:nvSpPr>
        <p:spPr>
          <a:xfrm>
            <a:off x="9067800" y="2057400"/>
            <a:ext cx="22560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 certain point, exponential growth rates goes crazy and beings to grow much faster than the other growth rates</a:t>
            </a:r>
          </a:p>
        </p:txBody>
      </p:sp>
    </p:spTree>
    <p:extLst>
      <p:ext uri="{BB962C8B-B14F-4D97-AF65-F5344CB8AC3E}">
        <p14:creationId xmlns:p14="http://schemas.microsoft.com/office/powerpoint/2010/main" val="24386083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57B94-6307-A34F-3068-C42FACBB7B02}"/>
              </a:ext>
            </a:extLst>
          </p:cNvPr>
          <p:cNvSpPr txBox="1"/>
          <p:nvPr/>
        </p:nvSpPr>
        <p:spPr>
          <a:xfrm>
            <a:off x="152400" y="677263"/>
            <a:ext cx="6718663" cy="563231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//function to check if a given number is prime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==1||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=2;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(String[]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50;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 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}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	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02DFD-4607-2B06-FC13-094092C36DF1}"/>
              </a:ext>
            </a:extLst>
          </p:cNvPr>
          <p:cNvSpPr txBox="1"/>
          <p:nvPr/>
        </p:nvSpPr>
        <p:spPr>
          <a:xfrm>
            <a:off x="6965821" y="99060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algorithm generates prime numbers up to N</a:t>
            </a:r>
          </a:p>
        </p:txBody>
      </p:sp>
    </p:spTree>
    <p:extLst>
      <p:ext uri="{BB962C8B-B14F-4D97-AF65-F5344CB8AC3E}">
        <p14:creationId xmlns:p14="http://schemas.microsoft.com/office/powerpoint/2010/main" val="1882962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6210</TotalTime>
  <Words>9090</Words>
  <Application>Microsoft Office PowerPoint</Application>
  <PresentationFormat>Widescreen</PresentationFormat>
  <Paragraphs>1772</Paragraphs>
  <Slides>112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9" baseType="lpstr">
      <vt:lpstr>Arial</vt:lpstr>
      <vt:lpstr>Arial Black</vt:lpstr>
      <vt:lpstr>Calibri</vt:lpstr>
      <vt:lpstr>Consolas</vt:lpstr>
      <vt:lpstr>Helvetica Neue</vt:lpstr>
      <vt:lpstr>Wingdings</vt:lpstr>
      <vt:lpstr>Office Theme</vt:lpstr>
      <vt:lpstr>CSCI 132:  Basic Data Structures and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132</dc:title>
  <dc:creator>Reese Pearsall</dc:creator>
  <cp:lastModifiedBy>Pearsall, Reese</cp:lastModifiedBy>
  <cp:revision>49</cp:revision>
  <dcterms:created xsi:type="dcterms:W3CDTF">2022-08-21T16:55:59Z</dcterms:created>
  <dcterms:modified xsi:type="dcterms:W3CDTF">2024-09-30T20:55:35Z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